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3C_C65EE8C6.xml" ContentType="application/vnd.ms-powerpoint.comments+xml"/>
  <Override PartName="/ppt/notesSlides/notesSlide3.xml" ContentType="application/vnd.openxmlformats-officedocument.presentationml.notesSlide+xml"/>
  <Override PartName="/ppt/comments/modernComment_13B_2B15871D.xml" ContentType="application/vnd.ms-powerpoint.comments+xml"/>
  <Override PartName="/ppt/comments/modernComment_138_D509D8EC.xml" ContentType="application/vnd.ms-powerpoint.comments+xml"/>
  <Override PartName="/ppt/notesSlides/notesSlide4.xml" ContentType="application/vnd.openxmlformats-officedocument.presentationml.notesSlide+xml"/>
  <Override PartName="/ppt/comments/modernComment_139_7FA4386D.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3A_19487D21.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3F_1D23AEFA.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4"/>
  </p:sldMasterIdLst>
  <p:notesMasterIdLst>
    <p:notesMasterId r:id="rId16"/>
  </p:notesMasterIdLst>
  <p:sldIdLst>
    <p:sldId id="256" r:id="rId5"/>
    <p:sldId id="316" r:id="rId6"/>
    <p:sldId id="315" r:id="rId7"/>
    <p:sldId id="312" r:id="rId8"/>
    <p:sldId id="313" r:id="rId9"/>
    <p:sldId id="318" r:id="rId10"/>
    <p:sldId id="314" r:id="rId11"/>
    <p:sldId id="305" r:id="rId12"/>
    <p:sldId id="319" r:id="rId13"/>
    <p:sldId id="308" r:id="rId14"/>
    <p:sldId id="311" r:id="rId15"/>
  </p:sldIdLst>
  <p:sldSz cx="9144000" cy="5143500" type="screen16x9"/>
  <p:notesSz cx="6858000" cy="9144000"/>
  <p:embeddedFontLst>
    <p:embeddedFont>
      <p:font typeface="Arimo" panose="020B0604020202020204" charset="0"/>
      <p:regular r:id="rId17"/>
      <p:bold r:id="rId18"/>
      <p:italic r:id="rId19"/>
      <p:boldItalic r:id="rId20"/>
    </p:embeddedFont>
    <p:embeddedFont>
      <p:font typeface="Bahnschrift" panose="020B0502040204020203" pitchFamily="34" charset="0"/>
      <p:regular r:id="rId21"/>
      <p:bold r:id="rId22"/>
    </p:embeddedFont>
    <p:embeddedFont>
      <p:font typeface="Open Sans" panose="020B0606030504020204" pitchFamily="34" charset="0"/>
      <p:regular r:id="rId23"/>
      <p:italic r:id="rId24"/>
    </p:embeddedFont>
    <p:embeddedFont>
      <p:font typeface="Oswald" panose="00000500000000000000" pitchFamily="2"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C2F03D-8EC9-4F49-43BD-D7005B29654C}" name="Philip Ozog" initials="PO" userId="S::ozog9566@mylaurier.ca::b1ff8ff8-6202-4e46-a42e-b3e337101fea" providerId="AD"/>
  <p188:author id="{815FA948-B4AB-EF6E-E5A2-95BA1759286A}" name="Sophia Qu" initials="SQ" userId="S::quxx6927@mylaurier.ca::6d8ab18e-b513-474e-bacc-e4f162efe141" providerId="AD"/>
  <p188:author id="{3251C5D5-0FB6-44A2-3665-02478C121316}" name="Kelly Yuan" initials="" userId="S::yuan6953@mylaurier.ca::5a74bd28-ddee-4ed3-bfa0-ff6376f4b67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A7"/>
    <a:srgbClr val="F7F2A9"/>
    <a:srgbClr val="F7F2A7"/>
    <a:srgbClr val="F7F2A8"/>
    <a:srgbClr val="E4DEED"/>
    <a:srgbClr val="F6F2CB"/>
    <a:srgbClr val="F5F2CB"/>
    <a:srgbClr val="6C5618"/>
    <a:srgbClr val="FFCF45"/>
    <a:srgbClr val="ECE6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FCA230-A356-4B48-A189-AA748DD642E5}" v="3" dt="2025-08-24T02:14:39.142"/>
  </p1510:revLst>
</p1510:revInfo>
</file>

<file path=ppt/tableStyles.xml><?xml version="1.0" encoding="utf-8"?>
<a:tblStyleLst xmlns:a="http://schemas.openxmlformats.org/drawingml/2006/main" def="{1BB1115D-6241-42CD-AD6E-B1DEC91ED7CB}">
  <a:tblStyle styleId="{1BB1115D-6241-42CD-AD6E-B1DEC91ED7C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08"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3.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comments/modernComment_138_D509D8EC.xml><?xml version="1.0" encoding="utf-8"?>
<p188:cmLst xmlns:a="http://schemas.openxmlformats.org/drawingml/2006/main" xmlns:r="http://schemas.openxmlformats.org/officeDocument/2006/relationships" xmlns:p188="http://schemas.microsoft.com/office/powerpoint/2018/8/main">
  <p188:cm id="{F066BEF9-867F-44FA-A560-D953EAF95CAB}" authorId="{AEC2F03D-8EC9-4F49-43BD-D7005B29654C}" status="resolved" created="2023-10-18T04:50:45.696" complete="100000">
    <ac:txMkLst xmlns:ac="http://schemas.microsoft.com/office/drawing/2013/main/command">
      <pc:docMk xmlns:pc="http://schemas.microsoft.com/office/powerpoint/2013/main/command"/>
      <pc:sldMk xmlns:pc="http://schemas.microsoft.com/office/powerpoint/2013/main/command" cId="3574192364" sldId="312"/>
      <ac:spMk id="33" creationId="{FAB8D26A-A6DF-7302-CD03-A93C9890FC2B}"/>
      <ac:txMk cp="0" len="71">
        <ac:context len="72" hash="1063212241"/>
      </ac:txMk>
    </ac:txMkLst>
    <p188:pos x="9085683" y="530678"/>
    <p188:txBody>
      <a:bodyPr/>
      <a:lstStyle/>
      <a:p>
        <a:r>
          <a:rPr lang="en-US"/>
          <a:t>I found this slide to have a lot of redundant stuff, so I condensed it. I could be wrong, but I would argue it'd be better to only outline the overall force, not what impact each force of each sub point has. Also the membership thing was mentioned 4/5 times, I would at least reword it or not mention it at all. I have left the original slide so you can see what/how I cut stuff out. You will also see that the paragraphs sound like "robot" language, that is because I reduced the points into sentences. I didn't research this aspect, so I am unsure how they connect but it should be easy to add connective words to form full sentences. With the extra space, I have added the key players into here, which also have been reduced. Feel free to keep or discard what you like</a:t>
        </a:r>
      </a:p>
    </p188:txBody>
  </p188:cm>
</p188:cmLst>
</file>

<file path=ppt/comments/modernComment_139_7FA4386D.xml><?xml version="1.0" encoding="utf-8"?>
<p188:cmLst xmlns:a="http://schemas.openxmlformats.org/drawingml/2006/main" xmlns:r="http://schemas.openxmlformats.org/officeDocument/2006/relationships" xmlns:p188="http://schemas.microsoft.com/office/powerpoint/2018/8/main">
  <p188:cm id="{FA7D9E3D-28C0-4659-9C94-0D801DB301B5}" authorId="{AEC2F03D-8EC9-4F49-43BD-D7005B29654C}" status="resolved" created="2023-10-18T05:13:11.485" complete="100000">
    <ac:txMkLst xmlns:ac="http://schemas.microsoft.com/office/drawing/2013/main/command">
      <pc:docMk xmlns:pc="http://schemas.microsoft.com/office/powerpoint/2013/main/command"/>
      <pc:sldMk xmlns:pc="http://schemas.microsoft.com/office/powerpoint/2013/main/command" cId="2141468781" sldId="313"/>
      <ac:spMk id="51" creationId="{FEDA0600-41BD-FE53-3803-FDC1AAD5D5D6}"/>
      <ac:txMk cp="0" len="22">
        <ac:context len="580" hash="1962928025"/>
      </ac:txMk>
    </ac:txMkLst>
    <p188:pos x="1807806" y="174948"/>
    <p188:txBody>
      <a:bodyPr/>
      <a:lstStyle/>
      <a:p>
        <a:r>
          <a:rPr lang="en-US"/>
          <a:t>These two are yucky please reorganize/retype/redo</a:t>
        </a:r>
      </a:p>
    </p188:txBody>
  </p188:cm>
  <p188:cm id="{3AFEFFC7-99C1-491F-9D06-ED2D68327A1E}" authorId="{AEC2F03D-8EC9-4F49-43BD-D7005B29654C}" status="resolved" created="2023-10-18T05:14:42.844" complete="100000">
    <ac:txMkLst xmlns:ac="http://schemas.microsoft.com/office/drawing/2013/main/command">
      <pc:docMk xmlns:pc="http://schemas.microsoft.com/office/powerpoint/2013/main/command"/>
      <pc:sldMk xmlns:pc="http://schemas.microsoft.com/office/powerpoint/2013/main/command" cId="2141468781" sldId="313"/>
      <ac:spMk id="31" creationId="{AD48FDB8-5727-B376-867A-D83773777AD7}"/>
      <ac:txMk cp="0" len="41">
        <ac:context len="43" hash="3193474841"/>
      </ac:txMk>
    </ac:txMkLst>
    <p188:pos x="5079352" y="186612"/>
    <p188:txBody>
      <a:bodyPr/>
      <a:lstStyle/>
      <a:p>
        <a:r>
          <a:rPr lang="en-US"/>
          <a:t>So for this one I made a model to match the topic, we now have enough room since key players are mentioned on the previous slide. Also notice that these two slides that I made use a different font, which is the exact same size as arial (check for yourself). This slide I opted to use more pascal colours which may be easier on the eyes, we can vote on what we like better. Minor stuff has inconsistent formatting but its an easy fix</a:t>
        </a:r>
      </a:p>
    </p188:txBody>
  </p188:cm>
  <p188:cm id="{EA9864DD-6A3B-460D-9110-5A4E1FD8D88F}" authorId="{AEC2F03D-8EC9-4F49-43BD-D7005B29654C}" status="resolved" created="2023-10-18T05:21:12.003" complete="100000">
    <ac:txMkLst xmlns:ac="http://schemas.microsoft.com/office/drawing/2013/main/command">
      <pc:docMk xmlns:pc="http://schemas.microsoft.com/office/powerpoint/2013/main/command"/>
      <pc:sldMk xmlns:pc="http://schemas.microsoft.com/office/powerpoint/2013/main/command" cId="2141468781" sldId="313"/>
      <ac:spMk id="45" creationId="{9542740C-3FD0-078C-84EA-356461559890}"/>
      <ac:txMk cp="0" len="82">
        <ac:context len="83" hash="3758274114"/>
      </ac:txMk>
    </ac:txMkLst>
    <p188:pos x="1323780" y="688132"/>
    <p188:txBody>
      <a:bodyPr/>
      <a:lstStyle/>
      <a:p>
        <a:r>
          <a:rPr lang="en-US"/>
          <a:t>You might wanna fill this out more idk</a:t>
        </a:r>
      </a:p>
    </p188:txBody>
  </p188:cm>
</p188:cmLst>
</file>

<file path=ppt/comments/modernComment_13A_19487D21.xml><?xml version="1.0" encoding="utf-8"?>
<p188:cmLst xmlns:a="http://schemas.openxmlformats.org/drawingml/2006/main" xmlns:r="http://schemas.openxmlformats.org/officeDocument/2006/relationships" xmlns:p188="http://schemas.microsoft.com/office/powerpoint/2018/8/main">
  <p188:cm id="{28A20BD6-0B4B-41D9-BA35-A4E23E40160E}" authorId="{AEC2F03D-8EC9-4F49-43BD-D7005B29654C}" status="resolved" created="2023-10-18T05:42:27.989" complete="100000">
    <ac:txMkLst xmlns:ac="http://schemas.microsoft.com/office/drawing/2013/main/command">
      <pc:docMk xmlns:pc="http://schemas.microsoft.com/office/powerpoint/2013/main/command"/>
      <pc:sldMk xmlns:pc="http://schemas.microsoft.com/office/powerpoint/2013/main/command" cId="424181025" sldId="314"/>
      <ac:spMk id="11" creationId="{3AE28094-5C93-A4CC-E056-B21F9DB34F73}"/>
      <ac:txMk cp="0" len="56">
        <ac:context len="57" hash="2155024290"/>
      </ac:txMk>
    </ac:txMkLst>
    <p188:pos x="6653892" y="180780"/>
    <p188:replyLst>
      <p188:reply id="{9561F66B-2E7F-4C4C-B2E0-24E64A39EBAF}" authorId="{3251C5D5-0FB6-44A2-3665-02478C121316}" created="2023-10-18T18:47:31.826">
        <p188:txBody>
          <a:bodyPr/>
          <a:lstStyle/>
          <a:p>
            <a:r>
              <a:rPr lang="en-US"/>
              <a:t>Than you so much Philip, I really appreciate that :))))))))</a:t>
            </a:r>
          </a:p>
        </p188:txBody>
      </p188:reply>
      <p188:reply id="{B0861DEA-1A7C-440E-96B2-D5507E352E51}" authorId="{AEC2F03D-8EC9-4F49-43BD-D7005B29654C}" created="2023-10-19T00:19:07.792">
        <p188:txBody>
          <a:bodyPr/>
          <a:lstStyle/>
          <a:p>
            <a:r>
              <a:rPr lang="en-US"/>
              <a:t>:))</a:t>
            </a:r>
          </a:p>
        </p188:txBody>
      </p188:reply>
    </p188:replyLst>
    <p188:txBody>
      <a:bodyPr/>
      <a:lstStyle/>
      <a:p>
        <a:r>
          <a:rPr lang="en-US"/>
          <a:t>Im wayyyyyy too tired to complete this but I wrote out my general idea</a:t>
        </a:r>
      </a:p>
    </p188:txBody>
  </p188:cm>
</p188:cmLst>
</file>

<file path=ppt/comments/modernComment_13B_2B15871D.xml><?xml version="1.0" encoding="utf-8"?>
<p188:cmLst xmlns:a="http://schemas.openxmlformats.org/drawingml/2006/main" xmlns:r="http://schemas.openxmlformats.org/officeDocument/2006/relationships" xmlns:p188="http://schemas.microsoft.com/office/powerpoint/2018/8/main">
  <p188:cm id="{F4E77B20-9E44-4171-87D8-E92B06770737}" authorId="{AEC2F03D-8EC9-4F49-43BD-D7005B29654C}" status="resolved" created="2023-10-18T20:32:21.944" complete="100000">
    <ac:txMkLst xmlns:ac="http://schemas.microsoft.com/office/drawing/2013/main/command">
      <pc:docMk xmlns:pc="http://schemas.microsoft.com/office/powerpoint/2013/main/command"/>
      <pc:sldMk xmlns:pc="http://schemas.microsoft.com/office/powerpoint/2013/main/command" cId="722831133" sldId="315"/>
      <ac:spMk id="42" creationId="{B58E6B15-9A2C-63B8-B1DA-38BFB46E5DCE}"/>
      <ac:txMk cp="0" len="49">
        <ac:context len="50" hash="1024334118"/>
      </ac:txMk>
    </ac:txMkLst>
    <p188:pos x="5347981" y="146807"/>
    <p188:txBody>
      <a:bodyPr/>
      <a:lstStyle/>
      <a:p>
        <a:r>
          <a:rPr lang="en-US"/>
          <a:t>Also redid my own slide</a:t>
        </a:r>
      </a:p>
    </p188:txBody>
  </p188:cm>
</p188:cmLst>
</file>

<file path=ppt/comments/modernComment_13C_C65EE8C6.xml><?xml version="1.0" encoding="utf-8"?>
<p188:cmLst xmlns:a="http://schemas.openxmlformats.org/drawingml/2006/main" xmlns:r="http://schemas.openxmlformats.org/officeDocument/2006/relationships" xmlns:p188="http://schemas.microsoft.com/office/powerpoint/2018/8/main">
  <p188:cm id="{B1F24BD8-995B-4FDB-B495-75C2C39FD62C}" authorId="{AEC2F03D-8EC9-4F49-43BD-D7005B29654C}" status="resolved" created="2023-10-18T20:53:06.944" complete="100000">
    <ac:txMkLst xmlns:ac="http://schemas.microsoft.com/office/drawing/2013/main/command">
      <pc:docMk xmlns:pc="http://schemas.microsoft.com/office/powerpoint/2013/main/command"/>
      <pc:sldMk xmlns:pc="http://schemas.microsoft.com/office/powerpoint/2013/main/command" cId="3328108742" sldId="316"/>
      <ac:spMk id="7" creationId="{A991CDD9-95C6-3FA7-23DD-22E8039BB60C}"/>
      <ac:txMk cp="0" len="8">
        <ac:context len="9" hash="379280795"/>
      </ac:txMk>
    </ac:txMkLst>
    <p188:pos x="788764" y="236157"/>
    <p188:txBody>
      <a:bodyPr/>
      <a:lstStyle/>
      <a:p>
        <a:r>
          <a:rPr lang="en-US"/>
          <a:t>Also redid the table of contents, the headings may need to change should we decide to use some of the redesigned slides that fuse a few portions together</a:t>
        </a:r>
      </a:p>
    </p188:txBody>
  </p188:cm>
</p188:cmLst>
</file>

<file path=ppt/comments/modernComment_13F_1D23AEFA.xml><?xml version="1.0" encoding="utf-8"?>
<p188:cmLst xmlns:a="http://schemas.openxmlformats.org/drawingml/2006/main" xmlns:r="http://schemas.openxmlformats.org/officeDocument/2006/relationships" xmlns:p188="http://schemas.microsoft.com/office/powerpoint/2018/8/main">
  <p188:cm id="{1548FF7C-DB50-1F43-9D8B-760472E21C8E}" authorId="{AEC2F03D-8EC9-4F49-43BD-D7005B29654C}" status="resolved" created="2023-10-18T20:53:06.944" complete="100000">
    <ac:txMkLst xmlns:ac="http://schemas.microsoft.com/office/drawing/2013/main/command">
      <pc:docMk xmlns:pc="http://schemas.microsoft.com/office/powerpoint/2013/main/command"/>
      <pc:sldMk xmlns:pc="http://schemas.microsoft.com/office/powerpoint/2013/main/command" cId="488877818" sldId="319"/>
      <ac:spMk id="7" creationId="{A991CDD9-95C6-3FA7-23DD-22E8039BB60C}"/>
      <ac:txMk cp="19">
        <ac:context len="54" hash="178672109"/>
      </ac:txMk>
    </ac:txMkLst>
    <p188:pos x="788764" y="236157"/>
    <p188:txBody>
      <a:bodyPr/>
      <a:lstStyle/>
      <a:p>
        <a:r>
          <a:rPr lang="en-US"/>
          <a:t>Also redid the table of contents, the headings may need to change should we decide to use some of the redesigned slides that fuse a few portions together</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3909f52f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23909f52f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3909f52f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23909f52f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8019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3909f52f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23909f52f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417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3909f52f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23909f52f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5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3909f52f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23909f52f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5996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db0f9523dd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db0f9523dd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7281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3909f52f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23909f52f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4508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db0f9523dd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db0f9523dd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1597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3909f52f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23909f52f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7584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3909f52f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23909f52f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4573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449375" y="1089700"/>
            <a:ext cx="6245400" cy="2503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500"/>
              <a:buNone/>
              <a:defRPr sz="7200"/>
            </a:lvl1pPr>
            <a:lvl2pPr lvl="1" algn="ctr" rtl="0">
              <a:spcBef>
                <a:spcPts val="0"/>
              </a:spcBef>
              <a:spcAft>
                <a:spcPts val="0"/>
              </a:spcAft>
              <a:buSzPts val="8500"/>
              <a:buNone/>
              <a:defRPr sz="8500"/>
            </a:lvl2pPr>
            <a:lvl3pPr lvl="2" algn="ctr" rtl="0">
              <a:spcBef>
                <a:spcPts val="0"/>
              </a:spcBef>
              <a:spcAft>
                <a:spcPts val="0"/>
              </a:spcAft>
              <a:buSzPts val="8500"/>
              <a:buNone/>
              <a:defRPr sz="8500"/>
            </a:lvl3pPr>
            <a:lvl4pPr lvl="3" algn="ctr" rtl="0">
              <a:spcBef>
                <a:spcPts val="0"/>
              </a:spcBef>
              <a:spcAft>
                <a:spcPts val="0"/>
              </a:spcAft>
              <a:buSzPts val="8500"/>
              <a:buNone/>
              <a:defRPr sz="8500"/>
            </a:lvl4pPr>
            <a:lvl5pPr lvl="4" algn="ctr" rtl="0">
              <a:spcBef>
                <a:spcPts val="0"/>
              </a:spcBef>
              <a:spcAft>
                <a:spcPts val="0"/>
              </a:spcAft>
              <a:buSzPts val="8500"/>
              <a:buNone/>
              <a:defRPr sz="8500"/>
            </a:lvl5pPr>
            <a:lvl6pPr lvl="5" algn="ctr" rtl="0">
              <a:spcBef>
                <a:spcPts val="0"/>
              </a:spcBef>
              <a:spcAft>
                <a:spcPts val="0"/>
              </a:spcAft>
              <a:buSzPts val="8500"/>
              <a:buNone/>
              <a:defRPr sz="8500"/>
            </a:lvl6pPr>
            <a:lvl7pPr lvl="6" algn="ctr" rtl="0">
              <a:spcBef>
                <a:spcPts val="0"/>
              </a:spcBef>
              <a:spcAft>
                <a:spcPts val="0"/>
              </a:spcAft>
              <a:buSzPts val="8500"/>
              <a:buNone/>
              <a:defRPr sz="8500"/>
            </a:lvl7pPr>
            <a:lvl8pPr lvl="7" algn="ctr" rtl="0">
              <a:spcBef>
                <a:spcPts val="0"/>
              </a:spcBef>
              <a:spcAft>
                <a:spcPts val="0"/>
              </a:spcAft>
              <a:buSzPts val="8500"/>
              <a:buNone/>
              <a:defRPr sz="8500"/>
            </a:lvl8pPr>
            <a:lvl9pPr lvl="8" algn="ctr" rtl="0">
              <a:spcBef>
                <a:spcPts val="0"/>
              </a:spcBef>
              <a:spcAft>
                <a:spcPts val="0"/>
              </a:spcAft>
              <a:buSzPts val="8500"/>
              <a:buNone/>
              <a:defRPr sz="8500"/>
            </a:lvl9pPr>
          </a:lstStyle>
          <a:p>
            <a:endParaRPr/>
          </a:p>
        </p:txBody>
      </p:sp>
      <p:sp>
        <p:nvSpPr>
          <p:cNvPr id="10" name="Google Shape;10;p2"/>
          <p:cNvSpPr txBox="1">
            <a:spLocks noGrp="1"/>
          </p:cNvSpPr>
          <p:nvPr>
            <p:ph type="subTitle" idx="1"/>
          </p:nvPr>
        </p:nvSpPr>
        <p:spPr>
          <a:xfrm>
            <a:off x="2529900" y="3593600"/>
            <a:ext cx="4084200" cy="4602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 name="Google Shape;11;p2"/>
          <p:cNvSpPr/>
          <p:nvPr/>
        </p:nvSpPr>
        <p:spPr>
          <a:xfrm flipH="1">
            <a:off x="8430775" y="805250"/>
            <a:ext cx="1864500" cy="1893300"/>
          </a:xfrm>
          <a:prstGeom prst="parallelogram">
            <a:avLst>
              <a:gd name="adj" fmla="val 57078"/>
            </a:avLst>
          </a:prstGeom>
          <a:gradFill>
            <a:gsLst>
              <a:gs pos="0">
                <a:schemeClr val="lt2">
                  <a:alpha val="56519"/>
                </a:schemeClr>
              </a:gs>
              <a:gs pos="100000">
                <a:srgbClr val="FF5E45">
                  <a:alpha val="0"/>
                  <a:alpha val="5651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514725" y="3530250"/>
            <a:ext cx="1679100" cy="1704900"/>
          </a:xfrm>
          <a:prstGeom prst="parallelogram">
            <a:avLst>
              <a:gd name="adj" fmla="val 57078"/>
            </a:avLst>
          </a:prstGeom>
          <a:gradFill>
            <a:gsLst>
              <a:gs pos="0">
                <a:schemeClr val="lt2">
                  <a:alpha val="56519"/>
                </a:schemeClr>
              </a:gs>
              <a:gs pos="100000">
                <a:srgbClr val="FF5E45">
                  <a:alpha val="0"/>
                  <a:alpha val="5651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681275" y="4608575"/>
            <a:ext cx="927900" cy="942300"/>
          </a:xfrm>
          <a:prstGeom prst="parallelogram">
            <a:avLst>
              <a:gd name="adj" fmla="val 57078"/>
            </a:avLst>
          </a:prstGeom>
          <a:gradFill>
            <a:gsLst>
              <a:gs pos="0">
                <a:schemeClr val="lt2">
                  <a:alpha val="56519"/>
                </a:schemeClr>
              </a:gs>
              <a:gs pos="100000">
                <a:srgbClr val="FF5E45">
                  <a:alpha val="0"/>
                  <a:alpha val="5651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309"/>
        <p:cNvGrpSpPr/>
        <p:nvPr/>
      </p:nvGrpSpPr>
      <p:grpSpPr>
        <a:xfrm>
          <a:off x="0" y="0"/>
          <a:ext cx="0" cy="0"/>
          <a:chOff x="0" y="0"/>
          <a:chExt cx="0" cy="0"/>
        </a:xfrm>
      </p:grpSpPr>
      <p:grpSp>
        <p:nvGrpSpPr>
          <p:cNvPr id="310" name="Google Shape;310;p21"/>
          <p:cNvGrpSpPr/>
          <p:nvPr/>
        </p:nvGrpSpPr>
        <p:grpSpPr>
          <a:xfrm>
            <a:off x="300275" y="383575"/>
            <a:ext cx="223125" cy="1404088"/>
            <a:chOff x="681275" y="458425"/>
            <a:chExt cx="223125" cy="1404088"/>
          </a:xfrm>
        </p:grpSpPr>
        <p:sp>
          <p:nvSpPr>
            <p:cNvPr id="311" name="Google Shape;311;p21"/>
            <p:cNvSpPr/>
            <p:nvPr/>
          </p:nvSpPr>
          <p:spPr>
            <a:xfrm>
              <a:off x="681275" y="458425"/>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1"/>
            <p:cNvSpPr/>
            <p:nvPr/>
          </p:nvSpPr>
          <p:spPr>
            <a:xfrm>
              <a:off x="681275" y="702608"/>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1"/>
            <p:cNvSpPr/>
            <p:nvPr/>
          </p:nvSpPr>
          <p:spPr>
            <a:xfrm>
              <a:off x="681275" y="946790"/>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1"/>
            <p:cNvSpPr/>
            <p:nvPr/>
          </p:nvSpPr>
          <p:spPr>
            <a:xfrm>
              <a:off x="681275" y="1190973"/>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1"/>
            <p:cNvSpPr/>
            <p:nvPr/>
          </p:nvSpPr>
          <p:spPr>
            <a:xfrm>
              <a:off x="681275" y="1435155"/>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1"/>
            <p:cNvSpPr/>
            <p:nvPr/>
          </p:nvSpPr>
          <p:spPr>
            <a:xfrm>
              <a:off x="681275" y="1679338"/>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1"/>
            <p:cNvSpPr/>
            <p:nvPr/>
          </p:nvSpPr>
          <p:spPr>
            <a:xfrm>
              <a:off x="843200" y="580400"/>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1"/>
            <p:cNvSpPr/>
            <p:nvPr/>
          </p:nvSpPr>
          <p:spPr>
            <a:xfrm>
              <a:off x="843200" y="824583"/>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1"/>
            <p:cNvSpPr/>
            <p:nvPr/>
          </p:nvSpPr>
          <p:spPr>
            <a:xfrm>
              <a:off x="843200" y="1068765"/>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1"/>
            <p:cNvSpPr/>
            <p:nvPr/>
          </p:nvSpPr>
          <p:spPr>
            <a:xfrm>
              <a:off x="843200" y="1312948"/>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1"/>
            <p:cNvSpPr/>
            <p:nvPr/>
          </p:nvSpPr>
          <p:spPr>
            <a:xfrm>
              <a:off x="843200" y="1557130"/>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1"/>
            <p:cNvSpPr/>
            <p:nvPr/>
          </p:nvSpPr>
          <p:spPr>
            <a:xfrm>
              <a:off x="843200" y="1801313"/>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 name="Google Shape;323;p21"/>
          <p:cNvSpPr/>
          <p:nvPr/>
        </p:nvSpPr>
        <p:spPr>
          <a:xfrm>
            <a:off x="2402488" y="4570325"/>
            <a:ext cx="552600" cy="552600"/>
          </a:xfrm>
          <a:prstGeom prst="mathMultiply">
            <a:avLst>
              <a:gd name="adj1" fmla="val 2352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1"/>
          <p:cNvSpPr/>
          <p:nvPr/>
        </p:nvSpPr>
        <p:spPr>
          <a:xfrm flipH="1">
            <a:off x="6916300" y="3660575"/>
            <a:ext cx="1952700" cy="1982400"/>
          </a:xfrm>
          <a:prstGeom prst="parallelogram">
            <a:avLst>
              <a:gd name="adj" fmla="val 57078"/>
            </a:avLst>
          </a:prstGeom>
          <a:gradFill>
            <a:gsLst>
              <a:gs pos="0">
                <a:schemeClr val="lt2">
                  <a:alpha val="56519"/>
                </a:schemeClr>
              </a:gs>
              <a:gs pos="100000">
                <a:srgbClr val="FF5E45">
                  <a:alpha val="0"/>
                  <a:alpha val="5651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1"/>
          <p:cNvSpPr/>
          <p:nvPr/>
        </p:nvSpPr>
        <p:spPr>
          <a:xfrm flipH="1">
            <a:off x="7699250" y="2349300"/>
            <a:ext cx="2751900" cy="2794200"/>
          </a:xfrm>
          <a:prstGeom prst="parallelogram">
            <a:avLst>
              <a:gd name="adj" fmla="val 57078"/>
            </a:avLst>
          </a:prstGeom>
          <a:gradFill>
            <a:gsLst>
              <a:gs pos="0">
                <a:schemeClr val="lt2">
                  <a:alpha val="56519"/>
                </a:schemeClr>
              </a:gs>
              <a:gs pos="100000">
                <a:srgbClr val="FF5E45">
                  <a:alpha val="0"/>
                  <a:alpha val="5651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1"/>
          <p:cNvSpPr/>
          <p:nvPr/>
        </p:nvSpPr>
        <p:spPr>
          <a:xfrm flipH="1">
            <a:off x="7428700" y="3351275"/>
            <a:ext cx="927900" cy="942300"/>
          </a:xfrm>
          <a:prstGeom prst="parallelogram">
            <a:avLst>
              <a:gd name="adj" fmla="val 57078"/>
            </a:avLst>
          </a:prstGeom>
          <a:gradFill>
            <a:gsLst>
              <a:gs pos="0">
                <a:schemeClr val="lt2">
                  <a:alpha val="56519"/>
                </a:schemeClr>
              </a:gs>
              <a:gs pos="100000">
                <a:srgbClr val="FF5E45">
                  <a:alpha val="0"/>
                  <a:alpha val="5651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1"/>
          <p:cNvSpPr/>
          <p:nvPr/>
        </p:nvSpPr>
        <p:spPr>
          <a:xfrm flipH="1">
            <a:off x="7086600" y="4375475"/>
            <a:ext cx="927900" cy="942300"/>
          </a:xfrm>
          <a:prstGeom prst="parallelogram">
            <a:avLst>
              <a:gd name="adj" fmla="val 57078"/>
            </a:avLst>
          </a:prstGeom>
          <a:gradFill>
            <a:gsLst>
              <a:gs pos="0">
                <a:schemeClr val="lt2">
                  <a:alpha val="56519"/>
                </a:schemeClr>
              </a:gs>
              <a:gs pos="100000">
                <a:srgbClr val="FF5E45">
                  <a:alpha val="0"/>
                  <a:alpha val="5651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1"/>
          <p:cNvSpPr/>
          <p:nvPr/>
        </p:nvSpPr>
        <p:spPr>
          <a:xfrm>
            <a:off x="2955088" y="4570325"/>
            <a:ext cx="552600" cy="552600"/>
          </a:xfrm>
          <a:prstGeom prst="mathMultiply">
            <a:avLst>
              <a:gd name="adj1" fmla="val 2352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1"/>
          <p:cNvSpPr/>
          <p:nvPr/>
        </p:nvSpPr>
        <p:spPr>
          <a:xfrm>
            <a:off x="1849888" y="4570325"/>
            <a:ext cx="552600" cy="552600"/>
          </a:xfrm>
          <a:prstGeom prst="mathMultiply">
            <a:avLst>
              <a:gd name="adj1" fmla="val 2352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1"/>
          <p:cNvSpPr/>
          <p:nvPr/>
        </p:nvSpPr>
        <p:spPr>
          <a:xfrm flipH="1">
            <a:off x="8430775" y="1855850"/>
            <a:ext cx="927900" cy="942300"/>
          </a:xfrm>
          <a:prstGeom prst="parallelogram">
            <a:avLst>
              <a:gd name="adj" fmla="val 57078"/>
            </a:avLst>
          </a:prstGeom>
          <a:gradFill>
            <a:gsLst>
              <a:gs pos="0">
                <a:schemeClr val="lt2">
                  <a:alpha val="56519"/>
                </a:schemeClr>
              </a:gs>
              <a:gs pos="100000">
                <a:srgbClr val="FF5E45">
                  <a:alpha val="0"/>
                  <a:alpha val="5651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331"/>
        <p:cNvGrpSpPr/>
        <p:nvPr/>
      </p:nvGrpSpPr>
      <p:grpSpPr>
        <a:xfrm>
          <a:off x="0" y="0"/>
          <a:ext cx="0" cy="0"/>
          <a:chOff x="0" y="0"/>
          <a:chExt cx="0" cy="0"/>
        </a:xfrm>
      </p:grpSpPr>
      <p:sp>
        <p:nvSpPr>
          <p:cNvPr id="332" name="Google Shape;332;p22"/>
          <p:cNvSpPr/>
          <p:nvPr/>
        </p:nvSpPr>
        <p:spPr>
          <a:xfrm flipH="1">
            <a:off x="7702850" y="1386250"/>
            <a:ext cx="2363100" cy="2399400"/>
          </a:xfrm>
          <a:prstGeom prst="parallelogram">
            <a:avLst>
              <a:gd name="adj" fmla="val 57078"/>
            </a:avLst>
          </a:prstGeom>
          <a:gradFill>
            <a:gsLst>
              <a:gs pos="0">
                <a:schemeClr val="lt2">
                  <a:alpha val="56519"/>
                </a:schemeClr>
              </a:gs>
              <a:gs pos="100000">
                <a:srgbClr val="FF5E45">
                  <a:alpha val="0"/>
                  <a:alpha val="5651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2"/>
          <p:cNvSpPr/>
          <p:nvPr/>
        </p:nvSpPr>
        <p:spPr>
          <a:xfrm flipH="1">
            <a:off x="8083925" y="615200"/>
            <a:ext cx="1864500" cy="1893300"/>
          </a:xfrm>
          <a:prstGeom prst="parallelogram">
            <a:avLst>
              <a:gd name="adj" fmla="val 57078"/>
            </a:avLst>
          </a:prstGeom>
          <a:gradFill>
            <a:gsLst>
              <a:gs pos="0">
                <a:schemeClr val="lt2">
                  <a:alpha val="56519"/>
                </a:schemeClr>
              </a:gs>
              <a:gs pos="100000">
                <a:srgbClr val="FF5E45">
                  <a:alpha val="0"/>
                  <a:alpha val="5651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2"/>
          <p:cNvSpPr/>
          <p:nvPr/>
        </p:nvSpPr>
        <p:spPr>
          <a:xfrm flipH="1">
            <a:off x="7753900" y="2110625"/>
            <a:ext cx="1864500" cy="1893300"/>
          </a:xfrm>
          <a:prstGeom prst="parallelogram">
            <a:avLst>
              <a:gd name="adj" fmla="val 57078"/>
            </a:avLst>
          </a:prstGeom>
          <a:gradFill>
            <a:gsLst>
              <a:gs pos="0">
                <a:schemeClr val="lt2">
                  <a:alpha val="56519"/>
                </a:schemeClr>
              </a:gs>
              <a:gs pos="100000">
                <a:srgbClr val="FF5E45">
                  <a:alpha val="0"/>
                  <a:alpha val="5651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2"/>
          <p:cNvSpPr/>
          <p:nvPr/>
        </p:nvSpPr>
        <p:spPr>
          <a:xfrm flipH="1">
            <a:off x="-343525" y="-451700"/>
            <a:ext cx="1952700" cy="1982400"/>
          </a:xfrm>
          <a:prstGeom prst="parallelogram">
            <a:avLst>
              <a:gd name="adj" fmla="val 57078"/>
            </a:avLst>
          </a:prstGeom>
          <a:gradFill>
            <a:gsLst>
              <a:gs pos="0">
                <a:schemeClr val="lt2">
                  <a:alpha val="56519"/>
                </a:schemeClr>
              </a:gs>
              <a:gs pos="100000">
                <a:srgbClr val="FF5E45">
                  <a:alpha val="0"/>
                  <a:alpha val="5651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2"/>
          <p:cNvSpPr/>
          <p:nvPr/>
        </p:nvSpPr>
        <p:spPr>
          <a:xfrm flipH="1">
            <a:off x="168875" y="919900"/>
            <a:ext cx="927900" cy="942300"/>
          </a:xfrm>
          <a:prstGeom prst="parallelogram">
            <a:avLst>
              <a:gd name="adj" fmla="val 57078"/>
            </a:avLst>
          </a:prstGeom>
          <a:gradFill>
            <a:gsLst>
              <a:gs pos="0">
                <a:schemeClr val="lt2">
                  <a:alpha val="56519"/>
                </a:schemeClr>
              </a:gs>
              <a:gs pos="100000">
                <a:srgbClr val="FF5E45">
                  <a:alpha val="0"/>
                  <a:alpha val="5651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2"/>
          <p:cNvSpPr/>
          <p:nvPr/>
        </p:nvSpPr>
        <p:spPr>
          <a:xfrm flipH="1">
            <a:off x="-103086" y="1365400"/>
            <a:ext cx="1632600" cy="1658100"/>
          </a:xfrm>
          <a:prstGeom prst="parallelogram">
            <a:avLst>
              <a:gd name="adj" fmla="val 57078"/>
            </a:avLst>
          </a:prstGeom>
          <a:gradFill>
            <a:gsLst>
              <a:gs pos="0">
                <a:schemeClr val="lt2">
                  <a:alpha val="56519"/>
                </a:schemeClr>
              </a:gs>
              <a:gs pos="100000">
                <a:srgbClr val="FF5E45">
                  <a:alpha val="0"/>
                  <a:alpha val="5651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2"/>
          <p:cNvSpPr/>
          <p:nvPr/>
        </p:nvSpPr>
        <p:spPr>
          <a:xfrm flipH="1">
            <a:off x="2640114" y="4470550"/>
            <a:ext cx="1632600" cy="1658100"/>
          </a:xfrm>
          <a:prstGeom prst="parallelogram">
            <a:avLst>
              <a:gd name="adj" fmla="val 57078"/>
            </a:avLst>
          </a:prstGeom>
          <a:gradFill>
            <a:gsLst>
              <a:gs pos="0">
                <a:schemeClr val="lt2">
                  <a:alpha val="56519"/>
                </a:schemeClr>
              </a:gs>
              <a:gs pos="100000">
                <a:srgbClr val="FF5E45">
                  <a:alpha val="0"/>
                  <a:alpha val="5651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2"/>
          <p:cNvSpPr/>
          <p:nvPr/>
        </p:nvSpPr>
        <p:spPr>
          <a:xfrm flipH="1">
            <a:off x="2992475" y="4148875"/>
            <a:ext cx="927900" cy="942300"/>
          </a:xfrm>
          <a:prstGeom prst="parallelogram">
            <a:avLst>
              <a:gd name="adj" fmla="val 57078"/>
            </a:avLst>
          </a:prstGeom>
          <a:gradFill>
            <a:gsLst>
              <a:gs pos="0">
                <a:schemeClr val="lt2">
                  <a:alpha val="56519"/>
                </a:schemeClr>
              </a:gs>
              <a:gs pos="100000">
                <a:srgbClr val="FF5E45">
                  <a:alpha val="0"/>
                  <a:alpha val="5651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0" name="Google Shape;340;p22"/>
          <p:cNvGrpSpPr/>
          <p:nvPr/>
        </p:nvGrpSpPr>
        <p:grpSpPr>
          <a:xfrm rot="-5400000">
            <a:off x="4510850" y="-274100"/>
            <a:ext cx="223125" cy="1404088"/>
            <a:chOff x="681275" y="458425"/>
            <a:chExt cx="223125" cy="1404088"/>
          </a:xfrm>
        </p:grpSpPr>
        <p:sp>
          <p:nvSpPr>
            <p:cNvPr id="341" name="Google Shape;341;p22"/>
            <p:cNvSpPr/>
            <p:nvPr/>
          </p:nvSpPr>
          <p:spPr>
            <a:xfrm>
              <a:off x="681275" y="458425"/>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2"/>
            <p:cNvSpPr/>
            <p:nvPr/>
          </p:nvSpPr>
          <p:spPr>
            <a:xfrm>
              <a:off x="681275" y="702608"/>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2"/>
            <p:cNvSpPr/>
            <p:nvPr/>
          </p:nvSpPr>
          <p:spPr>
            <a:xfrm>
              <a:off x="681275" y="946790"/>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2"/>
            <p:cNvSpPr/>
            <p:nvPr/>
          </p:nvSpPr>
          <p:spPr>
            <a:xfrm>
              <a:off x="681275" y="1190973"/>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2"/>
            <p:cNvSpPr/>
            <p:nvPr/>
          </p:nvSpPr>
          <p:spPr>
            <a:xfrm>
              <a:off x="681275" y="1435155"/>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2"/>
            <p:cNvSpPr/>
            <p:nvPr/>
          </p:nvSpPr>
          <p:spPr>
            <a:xfrm>
              <a:off x="681275" y="1679338"/>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2"/>
            <p:cNvSpPr/>
            <p:nvPr/>
          </p:nvSpPr>
          <p:spPr>
            <a:xfrm>
              <a:off x="843200" y="580400"/>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2"/>
            <p:cNvSpPr/>
            <p:nvPr/>
          </p:nvSpPr>
          <p:spPr>
            <a:xfrm>
              <a:off x="843200" y="824583"/>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2"/>
            <p:cNvSpPr/>
            <p:nvPr/>
          </p:nvSpPr>
          <p:spPr>
            <a:xfrm>
              <a:off x="843200" y="1068765"/>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2"/>
            <p:cNvSpPr/>
            <p:nvPr/>
          </p:nvSpPr>
          <p:spPr>
            <a:xfrm>
              <a:off x="843200" y="1312948"/>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2"/>
            <p:cNvSpPr/>
            <p:nvPr/>
          </p:nvSpPr>
          <p:spPr>
            <a:xfrm>
              <a:off x="843200" y="1557130"/>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2"/>
            <p:cNvSpPr/>
            <p:nvPr/>
          </p:nvSpPr>
          <p:spPr>
            <a:xfrm>
              <a:off x="843200" y="1801313"/>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 name="Google Shape;353;p22"/>
          <p:cNvSpPr/>
          <p:nvPr/>
        </p:nvSpPr>
        <p:spPr>
          <a:xfrm>
            <a:off x="5862888" y="4332275"/>
            <a:ext cx="552600" cy="552600"/>
          </a:xfrm>
          <a:prstGeom prst="mathMultiply">
            <a:avLst>
              <a:gd name="adj1" fmla="val 2352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2"/>
          <p:cNvSpPr/>
          <p:nvPr/>
        </p:nvSpPr>
        <p:spPr>
          <a:xfrm>
            <a:off x="6459988" y="4332275"/>
            <a:ext cx="552600" cy="552600"/>
          </a:xfrm>
          <a:prstGeom prst="mathMultiply">
            <a:avLst>
              <a:gd name="adj1" fmla="val 2352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1284825" y="2607700"/>
            <a:ext cx="6574500" cy="10614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title" idx="2" hasCustomPrompt="1"/>
          </p:nvPr>
        </p:nvSpPr>
        <p:spPr>
          <a:xfrm>
            <a:off x="3960525" y="1030900"/>
            <a:ext cx="1223100" cy="1223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0000"/>
              <a:buNone/>
              <a:defRPr sz="6000">
                <a:solidFill>
                  <a:schemeClr val="lt2"/>
                </a:solidFill>
              </a:defRPr>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
        <p:nvSpPr>
          <p:cNvPr id="17" name="Google Shape;17;p3"/>
          <p:cNvSpPr txBox="1">
            <a:spLocks noGrp="1"/>
          </p:cNvSpPr>
          <p:nvPr>
            <p:ph type="subTitle" idx="1"/>
          </p:nvPr>
        </p:nvSpPr>
        <p:spPr>
          <a:xfrm>
            <a:off x="1284825" y="3764025"/>
            <a:ext cx="6574500" cy="4344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600"/>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8" name="Google Shape;18;p3"/>
          <p:cNvSpPr/>
          <p:nvPr/>
        </p:nvSpPr>
        <p:spPr>
          <a:xfrm flipH="1">
            <a:off x="-343525" y="-451700"/>
            <a:ext cx="1952700" cy="1982400"/>
          </a:xfrm>
          <a:prstGeom prst="parallelogram">
            <a:avLst>
              <a:gd name="adj" fmla="val 57078"/>
            </a:avLst>
          </a:prstGeom>
          <a:gradFill>
            <a:gsLst>
              <a:gs pos="0">
                <a:schemeClr val="lt2">
                  <a:alpha val="56519"/>
                </a:schemeClr>
              </a:gs>
              <a:gs pos="100000">
                <a:srgbClr val="FF5E45">
                  <a:alpha val="0"/>
                  <a:alpha val="5651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flipH="1">
            <a:off x="7598075" y="856000"/>
            <a:ext cx="2363100" cy="2399400"/>
          </a:xfrm>
          <a:prstGeom prst="parallelogram">
            <a:avLst>
              <a:gd name="adj" fmla="val 57078"/>
            </a:avLst>
          </a:prstGeom>
          <a:gradFill>
            <a:gsLst>
              <a:gs pos="0">
                <a:schemeClr val="lt2">
                  <a:alpha val="56519"/>
                </a:schemeClr>
              </a:gs>
              <a:gs pos="100000">
                <a:srgbClr val="FF5E45">
                  <a:alpha val="0"/>
                  <a:alpha val="5651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flipH="1">
            <a:off x="8268050" y="539500"/>
            <a:ext cx="927900" cy="942300"/>
          </a:xfrm>
          <a:prstGeom prst="parallelogram">
            <a:avLst>
              <a:gd name="adj" fmla="val 57078"/>
            </a:avLst>
          </a:prstGeom>
          <a:gradFill>
            <a:gsLst>
              <a:gs pos="0">
                <a:schemeClr val="lt2">
                  <a:alpha val="56519"/>
                </a:schemeClr>
              </a:gs>
              <a:gs pos="100000">
                <a:srgbClr val="FF5E45">
                  <a:alpha val="0"/>
                  <a:alpha val="5651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flipH="1">
            <a:off x="1138475" y="-451700"/>
            <a:ext cx="927900" cy="942300"/>
          </a:xfrm>
          <a:prstGeom prst="parallelogram">
            <a:avLst>
              <a:gd name="adj" fmla="val 57078"/>
            </a:avLst>
          </a:prstGeom>
          <a:gradFill>
            <a:gsLst>
              <a:gs pos="0">
                <a:schemeClr val="lt2">
                  <a:alpha val="56519"/>
                </a:schemeClr>
              </a:gs>
              <a:gs pos="100000">
                <a:srgbClr val="FF5E45">
                  <a:alpha val="0"/>
                  <a:alpha val="5651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113350" y="656500"/>
            <a:ext cx="860700" cy="874200"/>
          </a:xfrm>
          <a:prstGeom prst="parallelogram">
            <a:avLst>
              <a:gd name="adj" fmla="val 57078"/>
            </a:avLst>
          </a:prstGeom>
          <a:gradFill>
            <a:gsLst>
              <a:gs pos="0">
                <a:schemeClr val="lt2">
                  <a:alpha val="56519"/>
                </a:schemeClr>
              </a:gs>
              <a:gs pos="100000">
                <a:srgbClr val="FF5E45">
                  <a:alpha val="0"/>
                  <a:alpha val="5651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1"/>
        <p:cNvGrpSpPr/>
        <p:nvPr/>
      </p:nvGrpSpPr>
      <p:grpSpPr>
        <a:xfrm>
          <a:off x="0" y="0"/>
          <a:ext cx="0" cy="0"/>
          <a:chOff x="0" y="0"/>
          <a:chExt cx="0" cy="0"/>
        </a:xfrm>
      </p:grpSpPr>
      <p:sp>
        <p:nvSpPr>
          <p:cNvPr id="102" name="Google Shape;102;p9"/>
          <p:cNvSpPr txBox="1">
            <a:spLocks noGrp="1"/>
          </p:cNvSpPr>
          <p:nvPr>
            <p:ph type="body" idx="1"/>
          </p:nvPr>
        </p:nvSpPr>
        <p:spPr>
          <a:xfrm>
            <a:off x="720000" y="1570575"/>
            <a:ext cx="4047000" cy="21861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rgbClr val="999999"/>
              </a:buClr>
              <a:buSzPts val="800"/>
              <a:buFont typeface="Open Sans"/>
              <a:buChar char="-"/>
              <a:defRPr/>
            </a:lvl1pPr>
            <a:lvl2pPr marL="914400" lvl="1" indent="-279400">
              <a:spcBef>
                <a:spcPts val="0"/>
              </a:spcBef>
              <a:spcAft>
                <a:spcPts val="0"/>
              </a:spcAft>
              <a:buClr>
                <a:srgbClr val="999999"/>
              </a:buClr>
              <a:buSzPts val="800"/>
              <a:buFont typeface="Open Sans"/>
              <a:buChar char="○"/>
              <a:defRPr/>
            </a:lvl2pPr>
            <a:lvl3pPr marL="1371600" lvl="2" indent="-279400">
              <a:spcBef>
                <a:spcPts val="0"/>
              </a:spcBef>
              <a:spcAft>
                <a:spcPts val="0"/>
              </a:spcAft>
              <a:buClr>
                <a:srgbClr val="999999"/>
              </a:buClr>
              <a:buSzPts val="800"/>
              <a:buFont typeface="Open Sans"/>
              <a:buChar char="■"/>
              <a:defRPr/>
            </a:lvl3pPr>
            <a:lvl4pPr marL="1828800" lvl="3" indent="-279400">
              <a:spcBef>
                <a:spcPts val="0"/>
              </a:spcBef>
              <a:spcAft>
                <a:spcPts val="0"/>
              </a:spcAft>
              <a:buClr>
                <a:srgbClr val="999999"/>
              </a:buClr>
              <a:buSzPts val="800"/>
              <a:buFont typeface="Open Sans"/>
              <a:buChar char="●"/>
              <a:defRPr/>
            </a:lvl4pPr>
            <a:lvl5pPr marL="2286000" lvl="4" indent="-304800">
              <a:spcBef>
                <a:spcPts val="0"/>
              </a:spcBef>
              <a:spcAft>
                <a:spcPts val="0"/>
              </a:spcAft>
              <a:buClr>
                <a:srgbClr val="999999"/>
              </a:buClr>
              <a:buSzPts val="1200"/>
              <a:buFont typeface="Open Sans"/>
              <a:buChar char="○"/>
              <a:defRPr/>
            </a:lvl5pPr>
            <a:lvl6pPr marL="2743200" lvl="5" indent="-304800">
              <a:spcBef>
                <a:spcPts val="0"/>
              </a:spcBef>
              <a:spcAft>
                <a:spcPts val="0"/>
              </a:spcAft>
              <a:buClr>
                <a:srgbClr val="999999"/>
              </a:buClr>
              <a:buSzPts val="1200"/>
              <a:buFont typeface="Open Sans"/>
              <a:buChar char="■"/>
              <a:defRPr/>
            </a:lvl6pPr>
            <a:lvl7pPr marL="3200400" lvl="6" indent="-273050">
              <a:spcBef>
                <a:spcPts val="0"/>
              </a:spcBef>
              <a:spcAft>
                <a:spcPts val="0"/>
              </a:spcAft>
              <a:buClr>
                <a:srgbClr val="999999"/>
              </a:buClr>
              <a:buSzPts val="700"/>
              <a:buFont typeface="Open Sans"/>
              <a:buChar char="●"/>
              <a:defRPr/>
            </a:lvl7pPr>
            <a:lvl8pPr marL="3657600" lvl="7" indent="-273050">
              <a:spcBef>
                <a:spcPts val="0"/>
              </a:spcBef>
              <a:spcAft>
                <a:spcPts val="0"/>
              </a:spcAft>
              <a:buClr>
                <a:srgbClr val="999999"/>
              </a:buClr>
              <a:buSzPts val="700"/>
              <a:buFont typeface="Open Sans"/>
              <a:buChar char="○"/>
              <a:defRPr/>
            </a:lvl8pPr>
            <a:lvl9pPr marL="4114800" lvl="8" indent="-266700">
              <a:spcBef>
                <a:spcPts val="0"/>
              </a:spcBef>
              <a:spcAft>
                <a:spcPts val="0"/>
              </a:spcAft>
              <a:buClr>
                <a:srgbClr val="999999"/>
              </a:buClr>
              <a:buSzPts val="600"/>
              <a:buFont typeface="Open Sans"/>
              <a:buChar char="■"/>
              <a:defRPr/>
            </a:lvl9pPr>
          </a:lstStyle>
          <a:p>
            <a:endParaRPr/>
          </a:p>
        </p:txBody>
      </p:sp>
      <p:sp>
        <p:nvSpPr>
          <p:cNvPr id="103" name="Google Shape;103;p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4" name="Google Shape;104;p9"/>
          <p:cNvSpPr/>
          <p:nvPr/>
        </p:nvSpPr>
        <p:spPr>
          <a:xfrm flipH="1">
            <a:off x="8209700" y="1625100"/>
            <a:ext cx="1864500" cy="1893300"/>
          </a:xfrm>
          <a:prstGeom prst="parallelogram">
            <a:avLst>
              <a:gd name="adj" fmla="val 57078"/>
            </a:avLst>
          </a:prstGeom>
          <a:gradFill>
            <a:gsLst>
              <a:gs pos="0">
                <a:schemeClr val="lt2">
                  <a:alpha val="56519"/>
                </a:schemeClr>
              </a:gs>
              <a:gs pos="100000">
                <a:srgbClr val="FF5E45">
                  <a:alpha val="0"/>
                  <a:alpha val="5651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9"/>
          <p:cNvSpPr/>
          <p:nvPr/>
        </p:nvSpPr>
        <p:spPr>
          <a:xfrm flipH="1">
            <a:off x="8553800" y="2630125"/>
            <a:ext cx="927900" cy="942300"/>
          </a:xfrm>
          <a:prstGeom prst="parallelogram">
            <a:avLst>
              <a:gd name="adj" fmla="val 57078"/>
            </a:avLst>
          </a:prstGeom>
          <a:gradFill>
            <a:gsLst>
              <a:gs pos="0">
                <a:schemeClr val="lt2">
                  <a:alpha val="56519"/>
                </a:schemeClr>
              </a:gs>
              <a:gs pos="100000">
                <a:srgbClr val="FF5E45">
                  <a:alpha val="0"/>
                  <a:alpha val="5651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9"/>
          <p:cNvSpPr/>
          <p:nvPr/>
        </p:nvSpPr>
        <p:spPr>
          <a:xfrm>
            <a:off x="89750" y="4438375"/>
            <a:ext cx="552600" cy="552600"/>
          </a:xfrm>
          <a:prstGeom prst="mathMultiply">
            <a:avLst>
              <a:gd name="adj1" fmla="val 2352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9"/>
          <p:cNvSpPr/>
          <p:nvPr/>
        </p:nvSpPr>
        <p:spPr>
          <a:xfrm>
            <a:off x="642350" y="4438375"/>
            <a:ext cx="552600" cy="552600"/>
          </a:xfrm>
          <a:prstGeom prst="mathMultiply">
            <a:avLst>
              <a:gd name="adj1" fmla="val 2352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8"/>
        <p:cNvGrpSpPr/>
        <p:nvPr/>
      </p:nvGrpSpPr>
      <p:grpSpPr>
        <a:xfrm>
          <a:off x="0" y="0"/>
          <a:ext cx="0" cy="0"/>
          <a:chOff x="0" y="0"/>
          <a:chExt cx="0" cy="0"/>
        </a:xfrm>
      </p:grpSpPr>
      <p:sp>
        <p:nvSpPr>
          <p:cNvPr id="109" name="Google Shape;109;p10"/>
          <p:cNvSpPr>
            <a:spLocks noGrp="1"/>
          </p:cNvSpPr>
          <p:nvPr>
            <p:ph type="pic" idx="2"/>
          </p:nvPr>
        </p:nvSpPr>
        <p:spPr>
          <a:xfrm>
            <a:off x="0" y="0"/>
            <a:ext cx="9144000" cy="5143500"/>
          </a:xfrm>
          <a:prstGeom prst="rect">
            <a:avLst/>
          </a:prstGeom>
          <a:noFill/>
          <a:ln>
            <a:noFill/>
          </a:ln>
        </p:spPr>
      </p:sp>
      <p:sp>
        <p:nvSpPr>
          <p:cNvPr id="110" name="Google Shape;110;p10"/>
          <p:cNvSpPr txBox="1">
            <a:spLocks noGrp="1"/>
          </p:cNvSpPr>
          <p:nvPr>
            <p:ph type="body" idx="1"/>
          </p:nvPr>
        </p:nvSpPr>
        <p:spPr>
          <a:xfrm>
            <a:off x="1656875" y="3812850"/>
            <a:ext cx="5830200" cy="605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3000"/>
              <a:buFont typeface="Oswald"/>
              <a:buNone/>
              <a:defRPr sz="3000" b="1">
                <a:solidFill>
                  <a:schemeClr val="dk1"/>
                </a:solidFill>
                <a:latin typeface="Oswald"/>
                <a:ea typeface="Oswald"/>
                <a:cs typeface="Oswald"/>
                <a:sym typeface="Oswald"/>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33"/>
        <p:cNvGrpSpPr/>
        <p:nvPr/>
      </p:nvGrpSpPr>
      <p:grpSpPr>
        <a:xfrm>
          <a:off x="0" y="0"/>
          <a:ext cx="0" cy="0"/>
          <a:chOff x="0" y="0"/>
          <a:chExt cx="0" cy="0"/>
        </a:xfrm>
      </p:grpSpPr>
      <p:sp>
        <p:nvSpPr>
          <p:cNvPr id="134" name="Google Shape;134;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5" name="Google Shape;135;p13"/>
          <p:cNvSpPr txBox="1">
            <a:spLocks noGrp="1"/>
          </p:cNvSpPr>
          <p:nvPr>
            <p:ph type="title" idx="2"/>
          </p:nvPr>
        </p:nvSpPr>
        <p:spPr>
          <a:xfrm>
            <a:off x="2128425" y="1376800"/>
            <a:ext cx="2164800" cy="775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000"/>
              <a:buNone/>
              <a:defRPr sz="2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36" name="Google Shape;136;p13"/>
          <p:cNvSpPr txBox="1">
            <a:spLocks noGrp="1"/>
          </p:cNvSpPr>
          <p:nvPr>
            <p:ph type="title" idx="3"/>
          </p:nvPr>
        </p:nvSpPr>
        <p:spPr>
          <a:xfrm>
            <a:off x="5872150" y="1376800"/>
            <a:ext cx="2164800" cy="775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000"/>
              <a:buNone/>
              <a:defRPr sz="2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37" name="Google Shape;137;p13"/>
          <p:cNvSpPr txBox="1">
            <a:spLocks noGrp="1"/>
          </p:cNvSpPr>
          <p:nvPr>
            <p:ph type="subTitle" idx="1"/>
          </p:nvPr>
        </p:nvSpPr>
        <p:spPr>
          <a:xfrm>
            <a:off x="2128427" y="2114500"/>
            <a:ext cx="21648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38" name="Google Shape;138;p13"/>
          <p:cNvSpPr txBox="1">
            <a:spLocks noGrp="1"/>
          </p:cNvSpPr>
          <p:nvPr>
            <p:ph type="subTitle" idx="4"/>
          </p:nvPr>
        </p:nvSpPr>
        <p:spPr>
          <a:xfrm>
            <a:off x="5872152" y="2114500"/>
            <a:ext cx="21648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39" name="Google Shape;139;p13"/>
          <p:cNvSpPr txBox="1">
            <a:spLocks noGrp="1"/>
          </p:cNvSpPr>
          <p:nvPr>
            <p:ph type="title" idx="5"/>
          </p:nvPr>
        </p:nvSpPr>
        <p:spPr>
          <a:xfrm>
            <a:off x="2128425" y="3170400"/>
            <a:ext cx="2164800" cy="775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000"/>
              <a:buNone/>
              <a:defRPr sz="2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40" name="Google Shape;140;p13"/>
          <p:cNvSpPr txBox="1">
            <a:spLocks noGrp="1"/>
          </p:cNvSpPr>
          <p:nvPr>
            <p:ph type="title" idx="6"/>
          </p:nvPr>
        </p:nvSpPr>
        <p:spPr>
          <a:xfrm>
            <a:off x="5872150" y="3170400"/>
            <a:ext cx="2164800" cy="775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000"/>
              <a:buNone/>
              <a:defRPr sz="2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41" name="Google Shape;141;p13"/>
          <p:cNvSpPr txBox="1">
            <a:spLocks noGrp="1"/>
          </p:cNvSpPr>
          <p:nvPr>
            <p:ph type="subTitle" idx="7"/>
          </p:nvPr>
        </p:nvSpPr>
        <p:spPr>
          <a:xfrm>
            <a:off x="2128451" y="3908100"/>
            <a:ext cx="21648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42" name="Google Shape;142;p13"/>
          <p:cNvSpPr txBox="1">
            <a:spLocks noGrp="1"/>
          </p:cNvSpPr>
          <p:nvPr>
            <p:ph type="subTitle" idx="8"/>
          </p:nvPr>
        </p:nvSpPr>
        <p:spPr>
          <a:xfrm>
            <a:off x="5872156" y="3908100"/>
            <a:ext cx="21648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43" name="Google Shape;143;p13"/>
          <p:cNvSpPr txBox="1">
            <a:spLocks noGrp="1"/>
          </p:cNvSpPr>
          <p:nvPr>
            <p:ph type="title" idx="9" hasCustomPrompt="1"/>
          </p:nvPr>
        </p:nvSpPr>
        <p:spPr>
          <a:xfrm>
            <a:off x="1160610" y="1644095"/>
            <a:ext cx="775800" cy="775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000"/>
              <a:buNone/>
              <a:defRPr>
                <a:solidFill>
                  <a:schemeClr val="l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44" name="Google Shape;144;p13"/>
          <p:cNvSpPr txBox="1">
            <a:spLocks noGrp="1"/>
          </p:cNvSpPr>
          <p:nvPr>
            <p:ph type="title" idx="13" hasCustomPrompt="1"/>
          </p:nvPr>
        </p:nvSpPr>
        <p:spPr>
          <a:xfrm>
            <a:off x="1160610" y="3437695"/>
            <a:ext cx="775800" cy="775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000"/>
              <a:buNone/>
              <a:defRPr>
                <a:solidFill>
                  <a:schemeClr val="l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45" name="Google Shape;145;p13"/>
          <p:cNvSpPr txBox="1">
            <a:spLocks noGrp="1"/>
          </p:cNvSpPr>
          <p:nvPr>
            <p:ph type="title" idx="14" hasCustomPrompt="1"/>
          </p:nvPr>
        </p:nvSpPr>
        <p:spPr>
          <a:xfrm>
            <a:off x="4904460" y="1644095"/>
            <a:ext cx="775800" cy="775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000"/>
              <a:buNone/>
              <a:defRPr>
                <a:solidFill>
                  <a:schemeClr val="l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46" name="Google Shape;146;p13"/>
          <p:cNvSpPr txBox="1">
            <a:spLocks noGrp="1"/>
          </p:cNvSpPr>
          <p:nvPr>
            <p:ph type="title" idx="15" hasCustomPrompt="1"/>
          </p:nvPr>
        </p:nvSpPr>
        <p:spPr>
          <a:xfrm>
            <a:off x="4904460" y="3437695"/>
            <a:ext cx="775800" cy="775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000"/>
              <a:buNone/>
              <a:defRPr>
                <a:solidFill>
                  <a:schemeClr val="lt2"/>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47" name="Google Shape;147;p13"/>
          <p:cNvSpPr/>
          <p:nvPr/>
        </p:nvSpPr>
        <p:spPr>
          <a:xfrm flipH="1">
            <a:off x="8337225" y="4213500"/>
            <a:ext cx="1864500" cy="1893300"/>
          </a:xfrm>
          <a:prstGeom prst="parallelogram">
            <a:avLst>
              <a:gd name="adj" fmla="val 57078"/>
            </a:avLst>
          </a:prstGeom>
          <a:gradFill>
            <a:gsLst>
              <a:gs pos="0">
                <a:schemeClr val="lt2">
                  <a:alpha val="56519"/>
                </a:schemeClr>
              </a:gs>
              <a:gs pos="100000">
                <a:srgbClr val="FF5E45">
                  <a:alpha val="0"/>
                  <a:alpha val="5651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flipH="1">
            <a:off x="8594750" y="3666275"/>
            <a:ext cx="927900" cy="942300"/>
          </a:xfrm>
          <a:prstGeom prst="parallelogram">
            <a:avLst>
              <a:gd name="adj" fmla="val 57078"/>
            </a:avLst>
          </a:prstGeom>
          <a:gradFill>
            <a:gsLst>
              <a:gs pos="0">
                <a:schemeClr val="lt2">
                  <a:alpha val="56519"/>
                </a:schemeClr>
              </a:gs>
              <a:gs pos="100000">
                <a:srgbClr val="FF5E45">
                  <a:alpha val="0"/>
                  <a:alpha val="5651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149;p13"/>
          <p:cNvGrpSpPr/>
          <p:nvPr/>
        </p:nvGrpSpPr>
        <p:grpSpPr>
          <a:xfrm>
            <a:off x="9263300" y="655075"/>
            <a:ext cx="223125" cy="1404088"/>
            <a:chOff x="681275" y="458425"/>
            <a:chExt cx="223125" cy="1404088"/>
          </a:xfrm>
        </p:grpSpPr>
        <p:sp>
          <p:nvSpPr>
            <p:cNvPr id="150" name="Google Shape;150;p13"/>
            <p:cNvSpPr/>
            <p:nvPr/>
          </p:nvSpPr>
          <p:spPr>
            <a:xfrm>
              <a:off x="681275" y="458425"/>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681275" y="702608"/>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681275" y="946790"/>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681275" y="1190973"/>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681275" y="1435155"/>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681275" y="1679338"/>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843200" y="580400"/>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843200" y="824583"/>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843200" y="1068765"/>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843200" y="1312948"/>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843200" y="1557130"/>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43200" y="1801313"/>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13"/>
          <p:cNvGrpSpPr/>
          <p:nvPr/>
        </p:nvGrpSpPr>
        <p:grpSpPr>
          <a:xfrm>
            <a:off x="8648300" y="797950"/>
            <a:ext cx="223125" cy="1404088"/>
            <a:chOff x="681275" y="458425"/>
            <a:chExt cx="223125" cy="1404088"/>
          </a:xfrm>
        </p:grpSpPr>
        <p:sp>
          <p:nvSpPr>
            <p:cNvPr id="163" name="Google Shape;163;p13"/>
            <p:cNvSpPr/>
            <p:nvPr/>
          </p:nvSpPr>
          <p:spPr>
            <a:xfrm>
              <a:off x="681275" y="458425"/>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681275" y="702608"/>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681275" y="946790"/>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681275" y="1190973"/>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681275" y="1435155"/>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81275" y="1679338"/>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843200" y="580400"/>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843200" y="824583"/>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843200" y="1068765"/>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843200" y="1312948"/>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43200" y="1557130"/>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43200" y="1801313"/>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167400" y="4267050"/>
            <a:ext cx="552600" cy="552600"/>
          </a:xfrm>
          <a:prstGeom prst="mathMultiply">
            <a:avLst>
              <a:gd name="adj1" fmla="val 2352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167400" y="3514863"/>
            <a:ext cx="552600" cy="552600"/>
          </a:xfrm>
          <a:prstGeom prst="mathMultiply">
            <a:avLst>
              <a:gd name="adj1" fmla="val 2352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3"/>
          <p:cNvSpPr/>
          <p:nvPr/>
        </p:nvSpPr>
        <p:spPr>
          <a:xfrm>
            <a:off x="167400" y="2762675"/>
            <a:ext cx="552600" cy="552600"/>
          </a:xfrm>
          <a:prstGeom prst="mathMultiply">
            <a:avLst>
              <a:gd name="adj1" fmla="val 2352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TITLE_ONLY_2">
    <p:spTree>
      <p:nvGrpSpPr>
        <p:cNvPr id="1" name="Shape 178"/>
        <p:cNvGrpSpPr/>
        <p:nvPr/>
      </p:nvGrpSpPr>
      <p:grpSpPr>
        <a:xfrm>
          <a:off x="0" y="0"/>
          <a:ext cx="0" cy="0"/>
          <a:chOff x="0" y="0"/>
          <a:chExt cx="0" cy="0"/>
        </a:xfrm>
      </p:grpSpPr>
      <p:sp>
        <p:nvSpPr>
          <p:cNvPr id="179" name="Google Shape;179;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80" name="Google Shape;180;p14"/>
          <p:cNvGrpSpPr/>
          <p:nvPr/>
        </p:nvGrpSpPr>
        <p:grpSpPr>
          <a:xfrm>
            <a:off x="8710850" y="1488475"/>
            <a:ext cx="223125" cy="1404088"/>
            <a:chOff x="681275" y="458425"/>
            <a:chExt cx="223125" cy="1404088"/>
          </a:xfrm>
        </p:grpSpPr>
        <p:sp>
          <p:nvSpPr>
            <p:cNvPr id="181" name="Google Shape;181;p14"/>
            <p:cNvSpPr/>
            <p:nvPr/>
          </p:nvSpPr>
          <p:spPr>
            <a:xfrm>
              <a:off x="681275" y="458425"/>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4"/>
            <p:cNvSpPr/>
            <p:nvPr/>
          </p:nvSpPr>
          <p:spPr>
            <a:xfrm>
              <a:off x="681275" y="702608"/>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681275" y="946790"/>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681275" y="1190973"/>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681275" y="1435155"/>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p:nvPr/>
          </p:nvSpPr>
          <p:spPr>
            <a:xfrm>
              <a:off x="681275" y="1679338"/>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4"/>
            <p:cNvSpPr/>
            <p:nvPr/>
          </p:nvSpPr>
          <p:spPr>
            <a:xfrm>
              <a:off x="843200" y="580400"/>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4"/>
            <p:cNvSpPr/>
            <p:nvPr/>
          </p:nvSpPr>
          <p:spPr>
            <a:xfrm>
              <a:off x="843200" y="824583"/>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4"/>
            <p:cNvSpPr/>
            <p:nvPr/>
          </p:nvSpPr>
          <p:spPr>
            <a:xfrm>
              <a:off x="843200" y="1068765"/>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4"/>
            <p:cNvSpPr/>
            <p:nvPr/>
          </p:nvSpPr>
          <p:spPr>
            <a:xfrm>
              <a:off x="843200" y="1312948"/>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4"/>
            <p:cNvSpPr/>
            <p:nvPr/>
          </p:nvSpPr>
          <p:spPr>
            <a:xfrm>
              <a:off x="843200" y="1557130"/>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4"/>
            <p:cNvSpPr/>
            <p:nvPr/>
          </p:nvSpPr>
          <p:spPr>
            <a:xfrm>
              <a:off x="843200" y="1801313"/>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 name="Google Shape;193;p14"/>
          <p:cNvSpPr/>
          <p:nvPr/>
        </p:nvSpPr>
        <p:spPr>
          <a:xfrm>
            <a:off x="2402488" y="4570325"/>
            <a:ext cx="552600" cy="552600"/>
          </a:xfrm>
          <a:prstGeom prst="mathMultiply">
            <a:avLst>
              <a:gd name="adj1" fmla="val 2352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4"/>
          <p:cNvSpPr/>
          <p:nvPr/>
        </p:nvSpPr>
        <p:spPr>
          <a:xfrm flipH="1">
            <a:off x="8430775" y="3660575"/>
            <a:ext cx="1952700" cy="1982400"/>
          </a:xfrm>
          <a:prstGeom prst="parallelogram">
            <a:avLst>
              <a:gd name="adj" fmla="val 57078"/>
            </a:avLst>
          </a:prstGeom>
          <a:gradFill>
            <a:gsLst>
              <a:gs pos="0">
                <a:schemeClr val="lt2">
                  <a:alpha val="56519"/>
                </a:schemeClr>
              </a:gs>
              <a:gs pos="100000">
                <a:srgbClr val="FF5E45">
                  <a:alpha val="0"/>
                  <a:alpha val="5651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4"/>
          <p:cNvSpPr/>
          <p:nvPr/>
        </p:nvSpPr>
        <p:spPr>
          <a:xfrm flipH="1">
            <a:off x="-1025775" y="2198150"/>
            <a:ext cx="1679100" cy="1704900"/>
          </a:xfrm>
          <a:prstGeom prst="parallelogram">
            <a:avLst>
              <a:gd name="adj" fmla="val 57078"/>
            </a:avLst>
          </a:prstGeom>
          <a:gradFill>
            <a:gsLst>
              <a:gs pos="0">
                <a:schemeClr val="lt2">
                  <a:alpha val="56519"/>
                </a:schemeClr>
              </a:gs>
              <a:gs pos="100000">
                <a:srgbClr val="FF5E45">
                  <a:alpha val="0"/>
                  <a:alpha val="5651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4"/>
          <p:cNvSpPr/>
          <p:nvPr/>
        </p:nvSpPr>
        <p:spPr>
          <a:xfrm flipH="1">
            <a:off x="0" y="2960750"/>
            <a:ext cx="927900" cy="942300"/>
          </a:xfrm>
          <a:prstGeom prst="parallelogram">
            <a:avLst>
              <a:gd name="adj" fmla="val 57078"/>
            </a:avLst>
          </a:prstGeom>
          <a:gradFill>
            <a:gsLst>
              <a:gs pos="0">
                <a:schemeClr val="lt2">
                  <a:alpha val="56519"/>
                </a:schemeClr>
              </a:gs>
              <a:gs pos="100000">
                <a:srgbClr val="FF5E45">
                  <a:alpha val="0"/>
                  <a:alpha val="5651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4"/>
          <p:cNvSpPr/>
          <p:nvPr/>
        </p:nvSpPr>
        <p:spPr>
          <a:xfrm flipH="1">
            <a:off x="8601075" y="4375475"/>
            <a:ext cx="927900" cy="942300"/>
          </a:xfrm>
          <a:prstGeom prst="parallelogram">
            <a:avLst>
              <a:gd name="adj" fmla="val 57078"/>
            </a:avLst>
          </a:prstGeom>
          <a:gradFill>
            <a:gsLst>
              <a:gs pos="0">
                <a:schemeClr val="lt2">
                  <a:alpha val="56519"/>
                </a:schemeClr>
              </a:gs>
              <a:gs pos="100000">
                <a:srgbClr val="FF5E45">
                  <a:alpha val="0"/>
                  <a:alpha val="5651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4"/>
          <p:cNvSpPr/>
          <p:nvPr/>
        </p:nvSpPr>
        <p:spPr>
          <a:xfrm>
            <a:off x="2955088" y="4570325"/>
            <a:ext cx="552600" cy="552600"/>
          </a:xfrm>
          <a:prstGeom prst="mathMultiply">
            <a:avLst>
              <a:gd name="adj1" fmla="val 2352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TITLE_ONLY_1">
    <p:spTree>
      <p:nvGrpSpPr>
        <p:cNvPr id="1" name="Shape 199"/>
        <p:cNvGrpSpPr/>
        <p:nvPr/>
      </p:nvGrpSpPr>
      <p:grpSpPr>
        <a:xfrm>
          <a:off x="0" y="0"/>
          <a:ext cx="0" cy="0"/>
          <a:chOff x="0" y="0"/>
          <a:chExt cx="0" cy="0"/>
        </a:xfrm>
      </p:grpSpPr>
      <p:sp>
        <p:nvSpPr>
          <p:cNvPr id="200" name="Google Shape;200;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01" name="Google Shape;201;p15"/>
          <p:cNvGrpSpPr/>
          <p:nvPr/>
        </p:nvGrpSpPr>
        <p:grpSpPr>
          <a:xfrm rot="-5400000">
            <a:off x="2986325" y="4177663"/>
            <a:ext cx="223125" cy="1404088"/>
            <a:chOff x="681275" y="458425"/>
            <a:chExt cx="223125" cy="1404088"/>
          </a:xfrm>
        </p:grpSpPr>
        <p:sp>
          <p:nvSpPr>
            <p:cNvPr id="202" name="Google Shape;202;p15"/>
            <p:cNvSpPr/>
            <p:nvPr/>
          </p:nvSpPr>
          <p:spPr>
            <a:xfrm>
              <a:off x="681275" y="458425"/>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5"/>
            <p:cNvSpPr/>
            <p:nvPr/>
          </p:nvSpPr>
          <p:spPr>
            <a:xfrm>
              <a:off x="681275" y="702608"/>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5"/>
            <p:cNvSpPr/>
            <p:nvPr/>
          </p:nvSpPr>
          <p:spPr>
            <a:xfrm>
              <a:off x="681275" y="946790"/>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5"/>
            <p:cNvSpPr/>
            <p:nvPr/>
          </p:nvSpPr>
          <p:spPr>
            <a:xfrm>
              <a:off x="681275" y="1190973"/>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5"/>
            <p:cNvSpPr/>
            <p:nvPr/>
          </p:nvSpPr>
          <p:spPr>
            <a:xfrm>
              <a:off x="681275" y="1435155"/>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5"/>
            <p:cNvSpPr/>
            <p:nvPr/>
          </p:nvSpPr>
          <p:spPr>
            <a:xfrm>
              <a:off x="681275" y="1679338"/>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5"/>
            <p:cNvSpPr/>
            <p:nvPr/>
          </p:nvSpPr>
          <p:spPr>
            <a:xfrm>
              <a:off x="843200" y="580400"/>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5"/>
            <p:cNvSpPr/>
            <p:nvPr/>
          </p:nvSpPr>
          <p:spPr>
            <a:xfrm>
              <a:off x="843200" y="824583"/>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5"/>
            <p:cNvSpPr/>
            <p:nvPr/>
          </p:nvSpPr>
          <p:spPr>
            <a:xfrm>
              <a:off x="843200" y="1068765"/>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5"/>
            <p:cNvSpPr/>
            <p:nvPr/>
          </p:nvSpPr>
          <p:spPr>
            <a:xfrm>
              <a:off x="843200" y="1312948"/>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5"/>
            <p:cNvSpPr/>
            <p:nvPr/>
          </p:nvSpPr>
          <p:spPr>
            <a:xfrm>
              <a:off x="843200" y="1557130"/>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5"/>
            <p:cNvSpPr/>
            <p:nvPr/>
          </p:nvSpPr>
          <p:spPr>
            <a:xfrm>
              <a:off x="843200" y="1801313"/>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 name="Google Shape;214;p15"/>
          <p:cNvSpPr/>
          <p:nvPr/>
        </p:nvSpPr>
        <p:spPr>
          <a:xfrm>
            <a:off x="40288" y="1825625"/>
            <a:ext cx="552600" cy="552600"/>
          </a:xfrm>
          <a:prstGeom prst="mathMultiply">
            <a:avLst>
              <a:gd name="adj1" fmla="val 2352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5"/>
          <p:cNvSpPr/>
          <p:nvPr/>
        </p:nvSpPr>
        <p:spPr>
          <a:xfrm flipH="1">
            <a:off x="8212800" y="4384475"/>
            <a:ext cx="1952700" cy="1982400"/>
          </a:xfrm>
          <a:prstGeom prst="parallelogram">
            <a:avLst>
              <a:gd name="adj" fmla="val 57078"/>
            </a:avLst>
          </a:prstGeom>
          <a:gradFill>
            <a:gsLst>
              <a:gs pos="0">
                <a:schemeClr val="lt2">
                  <a:alpha val="56519"/>
                </a:schemeClr>
              </a:gs>
              <a:gs pos="100000">
                <a:srgbClr val="FF5E45">
                  <a:alpha val="0"/>
                  <a:alpha val="5651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5"/>
          <p:cNvSpPr/>
          <p:nvPr/>
        </p:nvSpPr>
        <p:spPr>
          <a:xfrm flipH="1">
            <a:off x="8592700" y="3286375"/>
            <a:ext cx="1679100" cy="1704900"/>
          </a:xfrm>
          <a:prstGeom prst="parallelogram">
            <a:avLst>
              <a:gd name="adj" fmla="val 57078"/>
            </a:avLst>
          </a:prstGeom>
          <a:gradFill>
            <a:gsLst>
              <a:gs pos="0">
                <a:schemeClr val="lt2">
                  <a:alpha val="56519"/>
                </a:schemeClr>
              </a:gs>
              <a:gs pos="100000">
                <a:srgbClr val="FF5E45">
                  <a:alpha val="0"/>
                  <a:alpha val="5651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5"/>
          <p:cNvSpPr/>
          <p:nvPr/>
        </p:nvSpPr>
        <p:spPr>
          <a:xfrm flipH="1">
            <a:off x="8658525" y="3918350"/>
            <a:ext cx="927900" cy="942300"/>
          </a:xfrm>
          <a:prstGeom prst="parallelogram">
            <a:avLst>
              <a:gd name="adj" fmla="val 57078"/>
            </a:avLst>
          </a:prstGeom>
          <a:gradFill>
            <a:gsLst>
              <a:gs pos="0">
                <a:schemeClr val="lt2">
                  <a:alpha val="56519"/>
                </a:schemeClr>
              </a:gs>
              <a:gs pos="100000">
                <a:srgbClr val="FF5E45">
                  <a:alpha val="0"/>
                  <a:alpha val="5651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5"/>
          <p:cNvSpPr/>
          <p:nvPr/>
        </p:nvSpPr>
        <p:spPr>
          <a:xfrm>
            <a:off x="40288" y="2435225"/>
            <a:ext cx="552600" cy="552600"/>
          </a:xfrm>
          <a:prstGeom prst="mathMultiply">
            <a:avLst>
              <a:gd name="adj1" fmla="val 2352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236"/>
        <p:cNvGrpSpPr/>
        <p:nvPr/>
      </p:nvGrpSpPr>
      <p:grpSpPr>
        <a:xfrm>
          <a:off x="0" y="0"/>
          <a:ext cx="0" cy="0"/>
          <a:chOff x="0" y="0"/>
          <a:chExt cx="0" cy="0"/>
        </a:xfrm>
      </p:grpSpPr>
      <p:sp>
        <p:nvSpPr>
          <p:cNvPr id="237" name="Google Shape;237;p17"/>
          <p:cNvSpPr txBox="1">
            <a:spLocks noGrp="1"/>
          </p:cNvSpPr>
          <p:nvPr>
            <p:ph type="title"/>
          </p:nvPr>
        </p:nvSpPr>
        <p:spPr>
          <a:xfrm>
            <a:off x="6149550" y="2679550"/>
            <a:ext cx="2144400" cy="393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38" name="Google Shape;238;p17"/>
          <p:cNvSpPr txBox="1">
            <a:spLocks noGrp="1"/>
          </p:cNvSpPr>
          <p:nvPr>
            <p:ph type="title" idx="2"/>
          </p:nvPr>
        </p:nvSpPr>
        <p:spPr>
          <a:xfrm>
            <a:off x="3499781" y="2679550"/>
            <a:ext cx="2144400" cy="393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39" name="Google Shape;239;p17"/>
          <p:cNvSpPr txBox="1">
            <a:spLocks noGrp="1"/>
          </p:cNvSpPr>
          <p:nvPr>
            <p:ph type="subTitle" idx="1"/>
          </p:nvPr>
        </p:nvSpPr>
        <p:spPr>
          <a:xfrm>
            <a:off x="850100" y="2995225"/>
            <a:ext cx="2144400" cy="7299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240" name="Google Shape;240;p17"/>
          <p:cNvSpPr txBox="1">
            <a:spLocks noGrp="1"/>
          </p:cNvSpPr>
          <p:nvPr>
            <p:ph type="subTitle" idx="3"/>
          </p:nvPr>
        </p:nvSpPr>
        <p:spPr>
          <a:xfrm>
            <a:off x="3499774" y="2995225"/>
            <a:ext cx="2144400" cy="7299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241" name="Google Shape;241;p17"/>
          <p:cNvSpPr txBox="1">
            <a:spLocks noGrp="1"/>
          </p:cNvSpPr>
          <p:nvPr>
            <p:ph type="title" idx="4"/>
          </p:nvPr>
        </p:nvSpPr>
        <p:spPr>
          <a:xfrm>
            <a:off x="850101" y="2679550"/>
            <a:ext cx="2144400" cy="393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42" name="Google Shape;242;p17"/>
          <p:cNvSpPr txBox="1">
            <a:spLocks noGrp="1"/>
          </p:cNvSpPr>
          <p:nvPr>
            <p:ph type="subTitle" idx="5"/>
          </p:nvPr>
        </p:nvSpPr>
        <p:spPr>
          <a:xfrm>
            <a:off x="6149550" y="2995225"/>
            <a:ext cx="2144400" cy="7299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243" name="Google Shape;243;p17"/>
          <p:cNvSpPr txBox="1">
            <a:spLocks noGrp="1"/>
          </p:cNvSpPr>
          <p:nvPr>
            <p:ph type="title" idx="6"/>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4" name="Google Shape;244;p17"/>
          <p:cNvSpPr/>
          <p:nvPr/>
        </p:nvSpPr>
        <p:spPr>
          <a:xfrm flipH="1">
            <a:off x="1870950" y="4664600"/>
            <a:ext cx="1214100" cy="942300"/>
          </a:xfrm>
          <a:prstGeom prst="parallelogram">
            <a:avLst>
              <a:gd name="adj" fmla="val 57078"/>
            </a:avLst>
          </a:prstGeom>
          <a:gradFill>
            <a:gsLst>
              <a:gs pos="0">
                <a:schemeClr val="lt2">
                  <a:alpha val="56519"/>
                </a:schemeClr>
              </a:gs>
              <a:gs pos="100000">
                <a:srgbClr val="FF5E45">
                  <a:alpha val="0"/>
                  <a:alpha val="5651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7"/>
          <p:cNvSpPr/>
          <p:nvPr/>
        </p:nvSpPr>
        <p:spPr>
          <a:xfrm flipH="1">
            <a:off x="8503500" y="341625"/>
            <a:ext cx="1388100" cy="1409400"/>
          </a:xfrm>
          <a:prstGeom prst="parallelogram">
            <a:avLst>
              <a:gd name="adj" fmla="val 57078"/>
            </a:avLst>
          </a:prstGeom>
          <a:gradFill>
            <a:gsLst>
              <a:gs pos="0">
                <a:schemeClr val="lt2">
                  <a:alpha val="56519"/>
                </a:schemeClr>
              </a:gs>
              <a:gs pos="100000">
                <a:srgbClr val="FF5E45">
                  <a:alpha val="0"/>
                  <a:alpha val="5651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7"/>
          <p:cNvSpPr/>
          <p:nvPr/>
        </p:nvSpPr>
        <p:spPr>
          <a:xfrm flipH="1">
            <a:off x="7658725" y="4388375"/>
            <a:ext cx="1864500" cy="1893300"/>
          </a:xfrm>
          <a:prstGeom prst="parallelogram">
            <a:avLst>
              <a:gd name="adj" fmla="val 57078"/>
            </a:avLst>
          </a:prstGeom>
          <a:gradFill>
            <a:gsLst>
              <a:gs pos="0">
                <a:schemeClr val="lt2">
                  <a:alpha val="56519"/>
                </a:schemeClr>
              </a:gs>
              <a:gs pos="100000">
                <a:srgbClr val="FF5E45">
                  <a:alpha val="0"/>
                  <a:alpha val="5651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7"/>
          <p:cNvSpPr/>
          <p:nvPr/>
        </p:nvSpPr>
        <p:spPr>
          <a:xfrm flipH="1">
            <a:off x="-1114800" y="1199338"/>
            <a:ext cx="1679100" cy="1704900"/>
          </a:xfrm>
          <a:prstGeom prst="parallelogram">
            <a:avLst>
              <a:gd name="adj" fmla="val 57078"/>
            </a:avLst>
          </a:prstGeom>
          <a:gradFill>
            <a:gsLst>
              <a:gs pos="0">
                <a:schemeClr val="lt2">
                  <a:alpha val="56519"/>
                </a:schemeClr>
              </a:gs>
              <a:gs pos="100000">
                <a:srgbClr val="FF5E45">
                  <a:alpha val="0"/>
                  <a:alpha val="5651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7"/>
          <p:cNvSpPr/>
          <p:nvPr/>
        </p:nvSpPr>
        <p:spPr>
          <a:xfrm flipH="1">
            <a:off x="8054175" y="4104425"/>
            <a:ext cx="927900" cy="942300"/>
          </a:xfrm>
          <a:prstGeom prst="parallelogram">
            <a:avLst>
              <a:gd name="adj" fmla="val 57078"/>
            </a:avLst>
          </a:prstGeom>
          <a:gradFill>
            <a:gsLst>
              <a:gs pos="0">
                <a:schemeClr val="lt2">
                  <a:alpha val="56519"/>
                </a:schemeClr>
              </a:gs>
              <a:gs pos="100000">
                <a:srgbClr val="FF5E45">
                  <a:alpha val="0"/>
                  <a:alpha val="5651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 name="Google Shape;249;p17"/>
          <p:cNvGrpSpPr/>
          <p:nvPr/>
        </p:nvGrpSpPr>
        <p:grpSpPr>
          <a:xfrm>
            <a:off x="8682275" y="2126150"/>
            <a:ext cx="223125" cy="1404088"/>
            <a:chOff x="681275" y="458425"/>
            <a:chExt cx="223125" cy="1404088"/>
          </a:xfrm>
        </p:grpSpPr>
        <p:sp>
          <p:nvSpPr>
            <p:cNvPr id="250" name="Google Shape;250;p17"/>
            <p:cNvSpPr/>
            <p:nvPr/>
          </p:nvSpPr>
          <p:spPr>
            <a:xfrm>
              <a:off x="681275" y="458425"/>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7"/>
            <p:cNvSpPr/>
            <p:nvPr/>
          </p:nvSpPr>
          <p:spPr>
            <a:xfrm>
              <a:off x="681275" y="702608"/>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7"/>
            <p:cNvSpPr/>
            <p:nvPr/>
          </p:nvSpPr>
          <p:spPr>
            <a:xfrm>
              <a:off x="681275" y="946790"/>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7"/>
            <p:cNvSpPr/>
            <p:nvPr/>
          </p:nvSpPr>
          <p:spPr>
            <a:xfrm>
              <a:off x="681275" y="1190973"/>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7"/>
            <p:cNvSpPr/>
            <p:nvPr/>
          </p:nvSpPr>
          <p:spPr>
            <a:xfrm>
              <a:off x="681275" y="1435155"/>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7"/>
            <p:cNvSpPr/>
            <p:nvPr/>
          </p:nvSpPr>
          <p:spPr>
            <a:xfrm>
              <a:off x="681275" y="1679338"/>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7"/>
            <p:cNvSpPr/>
            <p:nvPr/>
          </p:nvSpPr>
          <p:spPr>
            <a:xfrm>
              <a:off x="843200" y="580400"/>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7"/>
            <p:cNvSpPr/>
            <p:nvPr/>
          </p:nvSpPr>
          <p:spPr>
            <a:xfrm>
              <a:off x="843200" y="824583"/>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7"/>
            <p:cNvSpPr/>
            <p:nvPr/>
          </p:nvSpPr>
          <p:spPr>
            <a:xfrm>
              <a:off x="843200" y="1068765"/>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7"/>
            <p:cNvSpPr/>
            <p:nvPr/>
          </p:nvSpPr>
          <p:spPr>
            <a:xfrm>
              <a:off x="843200" y="1312948"/>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7"/>
            <p:cNvSpPr/>
            <p:nvPr/>
          </p:nvSpPr>
          <p:spPr>
            <a:xfrm>
              <a:off x="843200" y="1557130"/>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7"/>
            <p:cNvSpPr/>
            <p:nvPr/>
          </p:nvSpPr>
          <p:spPr>
            <a:xfrm>
              <a:off x="843200" y="1801313"/>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17"/>
          <p:cNvSpPr/>
          <p:nvPr/>
        </p:nvSpPr>
        <p:spPr>
          <a:xfrm>
            <a:off x="4019375" y="4299275"/>
            <a:ext cx="552600" cy="552600"/>
          </a:xfrm>
          <a:prstGeom prst="mathMultiply">
            <a:avLst>
              <a:gd name="adj1" fmla="val 2352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7"/>
          <p:cNvSpPr/>
          <p:nvPr/>
        </p:nvSpPr>
        <p:spPr>
          <a:xfrm>
            <a:off x="4571975" y="4299275"/>
            <a:ext cx="552600" cy="552600"/>
          </a:xfrm>
          <a:prstGeom prst="mathMultiply">
            <a:avLst>
              <a:gd name="adj1" fmla="val 2352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7"/>
          <p:cNvSpPr/>
          <p:nvPr/>
        </p:nvSpPr>
        <p:spPr>
          <a:xfrm flipH="1">
            <a:off x="-144525" y="1961950"/>
            <a:ext cx="927900" cy="942300"/>
          </a:xfrm>
          <a:prstGeom prst="parallelogram">
            <a:avLst>
              <a:gd name="adj" fmla="val 57078"/>
            </a:avLst>
          </a:prstGeom>
          <a:gradFill>
            <a:gsLst>
              <a:gs pos="0">
                <a:schemeClr val="lt2">
                  <a:alpha val="56519"/>
                </a:schemeClr>
              </a:gs>
              <a:gs pos="100000">
                <a:srgbClr val="FF5E45">
                  <a:alpha val="0"/>
                  <a:alpha val="56519"/>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000"/>
              <a:buFont typeface="Oswald"/>
              <a:buNone/>
              <a:defRPr sz="3000" b="1">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b="1">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b="1">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b="1">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b="1">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b="1">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b="1">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b="1">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b="1">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1pPr>
            <a:lvl2pPr marL="914400" lvl="1" indent="-304800">
              <a:lnSpc>
                <a:spcPct val="115000"/>
              </a:lnSpc>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2pPr>
            <a:lvl3pPr marL="1371600" lvl="2" indent="-304800">
              <a:lnSpc>
                <a:spcPct val="115000"/>
              </a:lnSpc>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3pPr>
            <a:lvl4pPr marL="1828800" lvl="3" indent="-304800">
              <a:lnSpc>
                <a:spcPct val="115000"/>
              </a:lnSpc>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4pPr>
            <a:lvl5pPr marL="2286000" lvl="4" indent="-304800">
              <a:lnSpc>
                <a:spcPct val="115000"/>
              </a:lnSpc>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5pPr>
            <a:lvl6pPr marL="2743200" lvl="5" indent="-304800">
              <a:lnSpc>
                <a:spcPct val="115000"/>
              </a:lnSpc>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6pPr>
            <a:lvl7pPr marL="3200400" lvl="6" indent="-304800">
              <a:lnSpc>
                <a:spcPct val="115000"/>
              </a:lnSpc>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7pPr>
            <a:lvl8pPr marL="3657600" lvl="7" indent="-304800">
              <a:lnSpc>
                <a:spcPct val="115000"/>
              </a:lnSpc>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8pPr>
            <a:lvl9pPr marL="4114800" lvl="8" indent="-304800">
              <a:lnSpc>
                <a:spcPct val="115000"/>
              </a:lnSpc>
              <a:spcBef>
                <a:spcPts val="0"/>
              </a:spcBef>
              <a:spcAft>
                <a:spcPts val="0"/>
              </a:spcAft>
              <a:buClr>
                <a:schemeClr val="dk1"/>
              </a:buClr>
              <a:buSzPts val="1200"/>
              <a:buFont typeface="Arimo"/>
              <a:buChar char="■"/>
              <a:defRPr sz="1200">
                <a:solidFill>
                  <a:schemeClr val="dk1"/>
                </a:solidFill>
                <a:latin typeface="Arimo"/>
                <a:ea typeface="Arimo"/>
                <a:cs typeface="Arimo"/>
                <a:sym typeface="Arim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6" r:id="rId4"/>
    <p:sldLayoutId id="2147483658" r:id="rId5"/>
    <p:sldLayoutId id="2147483659" r:id="rId6"/>
    <p:sldLayoutId id="2147483660" r:id="rId7"/>
    <p:sldLayoutId id="2147483661" r:id="rId8"/>
    <p:sldLayoutId id="2147483663" r:id="rId9"/>
    <p:sldLayoutId id="2147483667" r:id="rId10"/>
    <p:sldLayoutId id="214748366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my.ibisworld.com/us/en/industry/71394/companies" TargetMode="External"/><Relationship Id="rId13" Type="http://schemas.openxmlformats.org/officeDocument/2006/relationships/hyperlink" Target="https://advantage-marketline-com.libproxy.wlu.ca/Analysis/ViewasPDF/canada-gyms-health-fitness-clubs-167688%E2%80%8B" TargetMode="External"/><Relationship Id="rId3" Type="http://schemas.openxmlformats.org/officeDocument/2006/relationships/hyperlink" Target="https://my-ibisworld-com.libproxy.wlu.ca/ca/en/industry/71394ca/at-a-glance" TargetMode="External"/><Relationship Id="rId7" Type="http://schemas.openxmlformats.org/officeDocument/2006/relationships/hyperlink" Target="https://www.goodlifefitness.com/membership.html" TargetMode="External"/><Relationship Id="rId12" Type="http://schemas.openxmlformats.org/officeDocument/2006/relationships/hyperlink" Target="https://advance.lexis.com/api/document?collection=news&amp;id=urn:contentItem:696G-FTR1-DYDW-70V8-00000-00&amp;context=1516831" TargetMode="External"/><Relationship Id="rId2" Type="http://schemas.openxmlformats.org/officeDocument/2006/relationships/notesSlide" Target="../notesSlides/notesSlide9.xml"/><Relationship Id="rId16" Type="http://schemas.openxmlformats.org/officeDocument/2006/relationships/hyperlink" Target="https://www.planetfitness.com/newsroom/press-release/planet-fitness-and-ifit-unite-bring-new-streaming-workouts-your-home.%20jkj%20k" TargetMode="External"/><Relationship Id="rId1" Type="http://schemas.openxmlformats.org/officeDocument/2006/relationships/slideLayout" Target="../slideLayouts/slideLayout1.xml"/><Relationship Id="rId6" Type="http://schemas.openxmlformats.org/officeDocument/2006/relationships/hyperlink" Target="https://www.goldsgym.com/member-experience/" TargetMode="External"/><Relationship Id="rId11" Type="http://schemas.openxmlformats.org/officeDocument/2006/relationships/hyperlink" Target="https://www.lafitness.com/Pages/Login.aspx" TargetMode="External"/><Relationship Id="rId5" Type="http://schemas.openxmlformats.org/officeDocument/2006/relationships/hyperlink" Target="https://www.ibisworld.com/canada/market-size/gym-health-fitness-clubs/#:~:text=What%20was%20the%20growth%20rate,Canada%20increased%2018.6%25%20in%202022" TargetMode="External"/><Relationship Id="rId15" Type="http://schemas.openxmlformats.org/officeDocument/2006/relationships/hyperlink" Target="https://business.virtuagym.com/blog/gym-swot-analysis-the-key-to-winning-in-the-fitness-market/" TargetMode="External"/><Relationship Id="rId10" Type="http://schemas.openxmlformats.org/officeDocument/2006/relationships/hyperlink" Target="https://www.mergentonline.com/companydetail.php?compnumber=140414&amp;pagetype=synopsis" TargetMode="External"/><Relationship Id="rId4" Type="http://schemas.openxmlformats.org/officeDocument/2006/relationships/hyperlink" Target="https://my.ibisworld.com/ca/en/industry/71394ca/external-environment" TargetMode="External"/><Relationship Id="rId9" Type="http://schemas.openxmlformats.org/officeDocument/2006/relationships/hyperlink" Target="https://www.fool.com/investing/2020/08/07/a-deep-dive-into-planet-fitness.aspx" TargetMode="External"/><Relationship Id="rId14" Type="http://schemas.openxmlformats.org/officeDocument/2006/relationships/hyperlink" Target="https://www.anytimefitness.com/membership/"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eb.p.ebscohost.com/ehost/detail/detail?vid=4&amp;sid=ad415b3e-faab-463d-8296-6756f55c78f2%40redis&amp;bdata=JkF1dGhUeXBlPWlwLGNvb2tpZSx1cmwsdWlkJnNpdGU9ZWhvc3QtbGl2ZQ%3d%3d#AN=172300046&amp;db=bth" TargetMode="External"/><Relationship Id="rId3" Type="http://schemas.openxmlformats.org/officeDocument/2006/relationships/hyperlink" Target="https://stockanalysis.com/stocks/plnt/employees/" TargetMode="External"/><Relationship Id="rId7" Type="http://schemas.openxmlformats.org/officeDocument/2006/relationships/hyperlink" Target="https://www.planetfitness.com/newsroom/press-release/planet-fitness-selects-huge-digital-agency-record"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www.planetfitness.com/about-planet-fitness/planet-fitness-policies" TargetMode="External"/><Relationship Id="rId5" Type="http://schemas.openxmlformats.org/officeDocument/2006/relationships/hyperlink" Target="https://www.planetfitness.com/gym-memberships" TargetMode="External"/><Relationship Id="rId4" Type="http://schemas.openxmlformats.org/officeDocument/2006/relationships/hyperlink" Target="https://www.planetfitness.ca/" TargetMode="External"/></Relationships>
</file>

<file path=ppt/slides/_rels/slide2.xml.rels><?xml version="1.0" encoding="UTF-8" standalone="yes"?>
<Relationships xmlns="http://schemas.openxmlformats.org/package/2006/relationships"><Relationship Id="rId3" Type="http://schemas.microsoft.com/office/2018/10/relationships/comments" Target="../comments/modernComment_13C_C65EE8C6.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lauriercloud-my.sharepoint.com/:p:/r/personal/ozog9566_mylaurier_ca/Documents/CIIP%20Group%20Project.pptx?d=w92e3e38cb8034520bda3cebbdf0c07aa&amp;csf=1&amp;web=1&amp;e=SaLMTB&amp;nav=eyJzSWQiOjMwOCwiY0lkIjo0MTM4NDcxNTg0fQ" TargetMode="External"/><Relationship Id="rId13" Type="http://schemas.openxmlformats.org/officeDocument/2006/relationships/image" Target="../media/image4.png"/><Relationship Id="rId3" Type="http://schemas.microsoft.com/office/2018/10/relationships/comments" Target="../comments/modernComment_13B_2B15871D.xml"/><Relationship Id="rId7" Type="http://schemas.openxmlformats.org/officeDocument/2006/relationships/hyperlink" Target="https://lauriercloud-my.sharepoint.com/:p:/r/personal/ozog9566_mylaurier_ca/Documents/CIIP%20Group%20Project.pptx?d=w92e3e38cb8034520bda3cebbdf0c07aa&amp;csf=1&amp;web=1&amp;e=1Cndxo&amp;nav=eyJzSWQiOjMwOCwiY0lkIjo0MTM4NDcxNTg0fQ" TargetMode="External"/><Relationship Id="rId12"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lauriercloud-my.sharepoint.com/:p:/r/personal/ozog9566_mylaurier_ca/Documents/CIIP%20Group%20Project.pptx?d=w92e3e38cb8034520bda3cebbdf0c07aa&amp;csf=1&amp;web=1&amp;e=UYF56a&amp;nav=eyJzSWQiOjMwOCwiY0lkIjo0MTM4NDcxNTg0fQ" TargetMode="External"/><Relationship Id="rId11" Type="http://schemas.openxmlformats.org/officeDocument/2006/relationships/image" Target="../media/image2.png"/><Relationship Id="rId5" Type="http://schemas.openxmlformats.org/officeDocument/2006/relationships/hyperlink" Target="https://lauriercloud-my.sharepoint.com/:p:/r/personal/ozog9566_mylaurier_ca/Documents/CIIP%20Group%20Project.pptx?d=w92e3e38cb8034520bda3cebbdf0c07aa&amp;csf=1&amp;web=1&amp;e=HoTgbd&amp;nav=eyJzSWQiOjMwOCwiY0lkIjo0MTM4NDcxNTg0fQ" TargetMode="External"/><Relationship Id="rId10" Type="http://schemas.openxmlformats.org/officeDocument/2006/relationships/image" Target="../media/image1.png"/><Relationship Id="rId4" Type="http://schemas.openxmlformats.org/officeDocument/2006/relationships/hyperlink" Target="https://lauriercloud-my.sharepoint.com/:p:/r/personal/ozog9566_mylaurier_ca/Documents/CIIP%20Group%20Project.pptx?d=w92e3e38cb8034520bda3cebbdf0c07aa&amp;csf=1&amp;web=1&amp;e=dfARf0&amp;nav=eyJzSWQiOjMxMSwiY0lkIjo3OTU1NDU5MDF9" TargetMode="External"/><Relationship Id="rId9" Type="http://schemas.openxmlformats.org/officeDocument/2006/relationships/hyperlink" Target="https://lauriercloud-my.sharepoint.com/:p:/r/personal/ozog9566_mylaurier_ca/Documents/CIIP%20Group%20Project.pptx?d=w92e3e38cb8034520bda3cebbdf0c07aa&amp;csf=1&amp;web=1&amp;e=ZfHJe1&amp;nav=eyJzSWQiOjMwOCwiY0lkIjo0MTM4NDcxNTg0fQ"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auriercloud-my.sharepoint.com/:p:/r/personal/ozog9566_mylaurier_ca/Documents/CIIP%20Group%20Project.pptx?d=w92e3e38cb8034520bda3cebbdf0c07aa&amp;csf=1&amp;web=1&amp;e=Gx1LT1&amp;nav=eyJzSWQiOjMwOCwiY0lkIjo0MTM4NDcxNTg0fQ" TargetMode="External"/><Relationship Id="rId2" Type="http://schemas.microsoft.com/office/2018/10/relationships/comments" Target="../comments/modernComment_138_D509D8EC.xml"/><Relationship Id="rId1" Type="http://schemas.openxmlformats.org/officeDocument/2006/relationships/slideLayout" Target="../slideLayouts/slideLayout7.xml"/><Relationship Id="rId4" Type="http://schemas.openxmlformats.org/officeDocument/2006/relationships/hyperlink" Target="https://lauriercloud-my.sharepoint.com/:p:/r/personal/ozog9566_mylaurier_ca/Documents/CIIP%20Group%20Project.pptx?d=w92e3e38cb8034520bda3cebbdf0c07aa&amp;csf=1&amp;web=1&amp;e=oMXsn4&amp;nav=eyJzSWQiOjMwOCwiY0lkIjo0MTM4NDcxNTg0fQ"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18/10/relationships/comments" Target="../comments/modernComment_139_7FA4386D.xml"/><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lauriercloud-my.sharepoint.com/:p:/r/personal/ozog9566_mylaurier_ca/Documents/CIIP%20Group%20Project.pptx?d=w92e3e38cb8034520bda3cebbdf0c07aa&amp;csf=1&amp;web=1&amp;e=PDXprQ&amp;nav=eyJzSWQiOjMxMSwiY0lkIjo3OTU1NDU5MDF9" TargetMode="External"/><Relationship Id="rId5" Type="http://schemas.openxmlformats.org/officeDocument/2006/relationships/hyperlink" Target="https://lauriercloud-my.sharepoint.com/:p:/r/personal/ozog9566_mylaurier_ca/Documents/CIIP%20Group%20Project.pptx?d=w92e3e38cb8034520bda3cebbdf0c07aa&amp;csf=1&amp;web=1&amp;e=YEhChU&amp;nav=eyJzSWQiOjMwOCwiY0lkIjo0MTM4NDcxNTg0fQ" TargetMode="External"/><Relationship Id="rId10" Type="http://schemas.openxmlformats.org/officeDocument/2006/relationships/image" Target="../media/image8.png"/><Relationship Id="rId4" Type="http://schemas.openxmlformats.org/officeDocument/2006/relationships/hyperlink" Target="https://lauriercloud-my.sharepoint.com/:p:/r/personal/ozog9566_mylaurier_ca/Documents/CIIP%20Group%20Project.pptx?d=w92e3e38cb8034520bda3cebbdf0c07aa&amp;csf=1&amp;web=1&amp;e=oMXsn4&amp;nav=eyJzSWQiOjMwOCwiY0lkIjo0MTM4NDcxNTg0fQ" TargetMode="Externa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slide" Target="slide10.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3A_19487D21.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slide" Target="slide10.xml"/><Relationship Id="rId4" Type="http://schemas.openxmlformats.org/officeDocument/2006/relationships/hyperlink" Target="https://lauriercloud-my.sharepoint.com/:p:/r/personal/ozog9566_mylaurier_ca/Documents/CIIP%20Group%20Project.pptx?d=w92e3e38cb8034520bda3cebbdf0c07aa&amp;csf=1&amp;web=1&amp;e=UYF56a&amp;nav=eyJzSWQiOjMwOCwiY0lkIjo0MTM4NDcxNTg0fQ" TargetMode="External"/></Relationships>
</file>

<file path=ppt/slides/_rels/slide9.xml.rels><?xml version="1.0" encoding="UTF-8" standalone="yes"?>
<Relationships xmlns="http://schemas.openxmlformats.org/package/2006/relationships"><Relationship Id="rId3" Type="http://schemas.microsoft.com/office/2018/10/relationships/comments" Target="../comments/modernComment_13F_1D23AEFA.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364"/>
        <p:cNvGrpSpPr/>
        <p:nvPr/>
      </p:nvGrpSpPr>
      <p:grpSpPr>
        <a:xfrm>
          <a:off x="0" y="0"/>
          <a:ext cx="0" cy="0"/>
          <a:chOff x="0" y="0"/>
          <a:chExt cx="0" cy="0"/>
        </a:xfrm>
      </p:grpSpPr>
      <p:sp>
        <p:nvSpPr>
          <p:cNvPr id="365" name="Google Shape;365;p26"/>
          <p:cNvSpPr txBox="1">
            <a:spLocks noGrp="1"/>
          </p:cNvSpPr>
          <p:nvPr>
            <p:ph type="ctrTitle"/>
          </p:nvPr>
        </p:nvSpPr>
        <p:spPr>
          <a:prstGeom prst="rect">
            <a:avLst/>
          </a:prstGeom>
        </p:spPr>
        <p:txBody>
          <a:bodyPr spcFirstLastPara="1" wrap="square" lIns="91425" tIns="91425" rIns="91425" bIns="91425" anchor="ctr" anchorCtr="0">
            <a:noAutofit/>
          </a:bodyPr>
          <a:lstStyle/>
          <a:p>
            <a:r>
              <a:rPr lang="en-US" sz="6000">
                <a:solidFill>
                  <a:srgbClr val="7030A0"/>
                </a:solidFill>
              </a:rPr>
              <a:t>Planet Fitness</a:t>
            </a:r>
            <a:br>
              <a:rPr lang="en-US" sz="6600"/>
            </a:br>
            <a:r>
              <a:rPr lang="en-US" sz="4000">
                <a:solidFill>
                  <a:schemeClr val="accent1"/>
                </a:solidFill>
              </a:rPr>
              <a:t>Gyms &amp; Fitness Clubs:</a:t>
            </a:r>
            <a:br>
              <a:rPr lang="en-US" sz="4000">
                <a:solidFill>
                  <a:schemeClr val="accent1"/>
                </a:solidFill>
              </a:rPr>
            </a:br>
            <a:r>
              <a:rPr lang="en-US" sz="3000">
                <a:solidFill>
                  <a:srgbClr val="7030A0"/>
                </a:solidFill>
              </a:rPr>
              <a:t>Company Analysis and Industry Insights </a:t>
            </a:r>
          </a:p>
        </p:txBody>
      </p:sp>
      <p:sp>
        <p:nvSpPr>
          <p:cNvPr id="366" name="Google Shape;366;p26"/>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Here is where your presentation begins</a:t>
            </a:r>
            <a:endParaRPr/>
          </a:p>
        </p:txBody>
      </p:sp>
      <p:sp>
        <p:nvSpPr>
          <p:cNvPr id="367" name="Google Shape;367;p26"/>
          <p:cNvSpPr/>
          <p:nvPr/>
        </p:nvSpPr>
        <p:spPr>
          <a:xfrm flipH="1">
            <a:off x="-788325" y="1986850"/>
            <a:ext cx="1952700" cy="1982400"/>
          </a:xfrm>
          <a:prstGeom prst="parallelogram">
            <a:avLst>
              <a:gd name="adj" fmla="val 57078"/>
            </a:avLst>
          </a:prstGeom>
          <a:gradFill>
            <a:gsLst>
              <a:gs pos="0">
                <a:srgbClr val="7030A0"/>
              </a:gs>
              <a:gs pos="100000">
                <a:schemeClr val="accent1">
                  <a:lumMod val="7500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6"/>
          <p:cNvSpPr/>
          <p:nvPr/>
        </p:nvSpPr>
        <p:spPr>
          <a:xfrm flipH="1">
            <a:off x="7420325" y="-165200"/>
            <a:ext cx="1388100" cy="1409400"/>
          </a:xfrm>
          <a:prstGeom prst="parallelogram">
            <a:avLst>
              <a:gd name="adj" fmla="val 57078"/>
            </a:avLst>
          </a:prstGeom>
          <a:gradFill>
            <a:gsLst>
              <a:gs pos="0">
                <a:srgbClr val="7030A0"/>
              </a:gs>
              <a:gs pos="100000">
                <a:schemeClr val="accent1">
                  <a:lumMod val="7500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6"/>
          <p:cNvSpPr/>
          <p:nvPr/>
        </p:nvSpPr>
        <p:spPr>
          <a:xfrm flipH="1">
            <a:off x="7544150" y="458425"/>
            <a:ext cx="927900" cy="942300"/>
          </a:xfrm>
          <a:prstGeom prst="parallelogram">
            <a:avLst>
              <a:gd name="adj" fmla="val 57078"/>
            </a:avLst>
          </a:prstGeom>
          <a:gradFill>
            <a:gsLst>
              <a:gs pos="0">
                <a:srgbClr val="7030A0"/>
              </a:gs>
              <a:gs pos="100000">
                <a:schemeClr val="accent1">
                  <a:lumMod val="7500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 name="Google Shape;370;p26"/>
          <p:cNvGrpSpPr/>
          <p:nvPr/>
        </p:nvGrpSpPr>
        <p:grpSpPr>
          <a:xfrm>
            <a:off x="681275" y="458425"/>
            <a:ext cx="223125" cy="1404088"/>
            <a:chOff x="681275" y="458425"/>
            <a:chExt cx="223125" cy="1404088"/>
          </a:xfrm>
        </p:grpSpPr>
        <p:sp>
          <p:nvSpPr>
            <p:cNvPr id="371" name="Google Shape;371;p26"/>
            <p:cNvSpPr/>
            <p:nvPr/>
          </p:nvSpPr>
          <p:spPr>
            <a:xfrm>
              <a:off x="681275" y="458425"/>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6"/>
            <p:cNvSpPr/>
            <p:nvPr/>
          </p:nvSpPr>
          <p:spPr>
            <a:xfrm>
              <a:off x="681275" y="702608"/>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6"/>
            <p:cNvSpPr/>
            <p:nvPr/>
          </p:nvSpPr>
          <p:spPr>
            <a:xfrm>
              <a:off x="681275" y="946790"/>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6"/>
            <p:cNvSpPr/>
            <p:nvPr/>
          </p:nvSpPr>
          <p:spPr>
            <a:xfrm>
              <a:off x="681275" y="1190973"/>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6"/>
            <p:cNvSpPr/>
            <p:nvPr/>
          </p:nvSpPr>
          <p:spPr>
            <a:xfrm>
              <a:off x="681275" y="1435155"/>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6"/>
            <p:cNvSpPr/>
            <p:nvPr/>
          </p:nvSpPr>
          <p:spPr>
            <a:xfrm>
              <a:off x="681275" y="1679338"/>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6"/>
            <p:cNvSpPr/>
            <p:nvPr/>
          </p:nvSpPr>
          <p:spPr>
            <a:xfrm>
              <a:off x="843200" y="580400"/>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6"/>
            <p:cNvSpPr/>
            <p:nvPr/>
          </p:nvSpPr>
          <p:spPr>
            <a:xfrm>
              <a:off x="843200" y="824583"/>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6"/>
            <p:cNvSpPr/>
            <p:nvPr/>
          </p:nvSpPr>
          <p:spPr>
            <a:xfrm>
              <a:off x="843200" y="1068765"/>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6"/>
            <p:cNvSpPr/>
            <p:nvPr/>
          </p:nvSpPr>
          <p:spPr>
            <a:xfrm>
              <a:off x="843200" y="1312948"/>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6"/>
            <p:cNvSpPr/>
            <p:nvPr/>
          </p:nvSpPr>
          <p:spPr>
            <a:xfrm>
              <a:off x="843200" y="1557130"/>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6"/>
            <p:cNvSpPr/>
            <p:nvPr/>
          </p:nvSpPr>
          <p:spPr>
            <a:xfrm>
              <a:off x="843200" y="1801313"/>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 name="Google Shape;383;p26"/>
          <p:cNvSpPr/>
          <p:nvPr/>
        </p:nvSpPr>
        <p:spPr>
          <a:xfrm>
            <a:off x="7657100" y="4299275"/>
            <a:ext cx="552600" cy="552600"/>
          </a:xfrm>
          <a:prstGeom prst="mathMultiply">
            <a:avLst>
              <a:gd name="adj1" fmla="val 23520"/>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6"/>
          <p:cNvSpPr/>
          <p:nvPr/>
        </p:nvSpPr>
        <p:spPr>
          <a:xfrm>
            <a:off x="8209700" y="4299275"/>
            <a:ext cx="552600" cy="552600"/>
          </a:xfrm>
          <a:prstGeom prst="mathMultiply">
            <a:avLst>
              <a:gd name="adj1" fmla="val 23520"/>
            </a:avLst>
          </a:pr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369;p26">
            <a:extLst>
              <a:ext uri="{FF2B5EF4-FFF2-40B4-BE49-F238E27FC236}">
                <a16:creationId xmlns:a16="http://schemas.microsoft.com/office/drawing/2014/main" id="{259B178C-353F-38AE-D43C-88125885ED70}"/>
              </a:ext>
            </a:extLst>
          </p:cNvPr>
          <p:cNvSpPr/>
          <p:nvPr/>
        </p:nvSpPr>
        <p:spPr>
          <a:xfrm flipH="1">
            <a:off x="668428" y="4581952"/>
            <a:ext cx="975062" cy="978367"/>
          </a:xfrm>
          <a:prstGeom prst="parallelogram">
            <a:avLst>
              <a:gd name="adj" fmla="val 57078"/>
            </a:avLst>
          </a:prstGeom>
          <a:gradFill>
            <a:gsLst>
              <a:gs pos="0">
                <a:srgbClr val="7030A0"/>
              </a:gs>
              <a:gs pos="100000">
                <a:schemeClr val="accent1">
                  <a:lumMod val="7500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67;p26">
            <a:extLst>
              <a:ext uri="{FF2B5EF4-FFF2-40B4-BE49-F238E27FC236}">
                <a16:creationId xmlns:a16="http://schemas.microsoft.com/office/drawing/2014/main" id="{1FCDD471-8829-9607-2FE1-C82558DBDBE0}"/>
              </a:ext>
            </a:extLst>
          </p:cNvPr>
          <p:cNvSpPr/>
          <p:nvPr/>
        </p:nvSpPr>
        <p:spPr>
          <a:xfrm flipH="1">
            <a:off x="-586744" y="3446460"/>
            <a:ext cx="1759819" cy="1868040"/>
          </a:xfrm>
          <a:prstGeom prst="parallelogram">
            <a:avLst>
              <a:gd name="adj" fmla="val 57078"/>
            </a:avLst>
          </a:prstGeom>
          <a:gradFill>
            <a:gsLst>
              <a:gs pos="0">
                <a:srgbClr val="7030A0"/>
              </a:gs>
              <a:gs pos="100000">
                <a:schemeClr val="accent1">
                  <a:lumMod val="7500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67;p26">
            <a:extLst>
              <a:ext uri="{FF2B5EF4-FFF2-40B4-BE49-F238E27FC236}">
                <a16:creationId xmlns:a16="http://schemas.microsoft.com/office/drawing/2014/main" id="{E4E9ACDE-7EE3-34D9-D6CD-1DF0DBD70D11}"/>
              </a:ext>
            </a:extLst>
          </p:cNvPr>
          <p:cNvSpPr/>
          <p:nvPr/>
        </p:nvSpPr>
        <p:spPr>
          <a:xfrm flipH="1">
            <a:off x="8401675" y="731791"/>
            <a:ext cx="1952648" cy="2107961"/>
          </a:xfrm>
          <a:prstGeom prst="parallelogram">
            <a:avLst>
              <a:gd name="adj" fmla="val 57078"/>
            </a:avLst>
          </a:prstGeom>
          <a:gradFill>
            <a:gsLst>
              <a:gs pos="0">
                <a:srgbClr val="7030A0"/>
              </a:gs>
              <a:gs pos="100000">
                <a:schemeClr val="accent1">
                  <a:lumMod val="7500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6859C988-8637-38A8-96F6-0DC9C2A59C2C}"/>
              </a:ext>
            </a:extLst>
          </p:cNvPr>
          <p:cNvSpPr txBox="1"/>
          <p:nvPr/>
        </p:nvSpPr>
        <p:spPr>
          <a:xfrm>
            <a:off x="1618763" y="3594339"/>
            <a:ext cx="5903304" cy="523220"/>
          </a:xfrm>
          <a:prstGeom prst="rect">
            <a:avLst/>
          </a:prstGeom>
          <a:noFill/>
        </p:spPr>
        <p:txBody>
          <a:bodyPr wrap="square" lIns="91440" tIns="45720" rIns="91440" bIns="45720" anchor="t">
            <a:spAutoFit/>
          </a:bodyPr>
          <a:lstStyle/>
          <a:p>
            <a:pPr algn="ctr"/>
            <a:endParaRPr lang="en-US">
              <a:solidFill>
                <a:srgbClr val="7030A0"/>
              </a:solidFill>
              <a:latin typeface="Bahnschrift"/>
            </a:endParaRPr>
          </a:p>
          <a:p>
            <a:pPr algn="ctr"/>
            <a:r>
              <a:rPr lang="en-US">
                <a:solidFill>
                  <a:srgbClr val="7030A0"/>
                </a:solidFill>
                <a:latin typeface="Bahnschrift"/>
              </a:rPr>
              <a:t>Afnan Al-</a:t>
            </a:r>
            <a:r>
              <a:rPr lang="en-US" err="1">
                <a:solidFill>
                  <a:srgbClr val="7030A0"/>
                </a:solidFill>
                <a:latin typeface="Bahnschrift"/>
              </a:rPr>
              <a:t>Banaa</a:t>
            </a:r>
            <a:r>
              <a:rPr lang="en-US">
                <a:solidFill>
                  <a:srgbClr val="7030A0"/>
                </a:solidFill>
                <a:latin typeface="Bahnschrift"/>
              </a:rPr>
              <a:t> , </a:t>
            </a:r>
            <a:r>
              <a:rPr lang="en-US" err="1">
                <a:solidFill>
                  <a:srgbClr val="7030A0"/>
                </a:solidFill>
                <a:latin typeface="Bahnschrift"/>
              </a:rPr>
              <a:t>Anujan</a:t>
            </a:r>
            <a:r>
              <a:rPr lang="en-US">
                <a:solidFill>
                  <a:srgbClr val="7030A0"/>
                </a:solidFill>
                <a:latin typeface="Bahnschrift"/>
              </a:rPr>
              <a:t> </a:t>
            </a:r>
            <a:r>
              <a:rPr lang="en-US" err="1">
                <a:solidFill>
                  <a:srgbClr val="7030A0"/>
                </a:solidFill>
                <a:latin typeface="Bahnschrift"/>
              </a:rPr>
              <a:t>Nantharuban</a:t>
            </a:r>
            <a:r>
              <a:rPr lang="en-US">
                <a:solidFill>
                  <a:srgbClr val="7030A0"/>
                </a:solidFill>
                <a:latin typeface="Bahnschrift"/>
              </a:rPr>
              <a:t>, </a:t>
            </a:r>
            <a:r>
              <a:rPr lang="en-US">
                <a:solidFill>
                  <a:srgbClr val="7030A0"/>
                </a:solidFill>
                <a:latin typeface="Bahnschrift" panose="020B0502040204020203" pitchFamily="34" charset="0"/>
              </a:rPr>
              <a:t>Kelly Yuan</a:t>
            </a:r>
            <a:r>
              <a:rPr lang="en-US">
                <a:solidFill>
                  <a:srgbClr val="7030A0"/>
                </a:solidFill>
              </a:rPr>
              <a:t>, </a:t>
            </a:r>
            <a:r>
              <a:rPr lang="en-US">
                <a:solidFill>
                  <a:srgbClr val="7030A0"/>
                </a:solidFill>
                <a:latin typeface="Bahnschrift"/>
              </a:rPr>
              <a:t>Philip </a:t>
            </a:r>
            <a:r>
              <a:rPr lang="en-US" err="1">
                <a:solidFill>
                  <a:srgbClr val="7030A0"/>
                </a:solidFill>
                <a:latin typeface="Bahnschrift"/>
              </a:rPr>
              <a:t>Ozog</a:t>
            </a:r>
            <a:r>
              <a:rPr lang="en-US">
                <a:solidFill>
                  <a:srgbClr val="7030A0"/>
                </a:solidFill>
                <a:latin typeface="Bahnschrift"/>
              </a:rPr>
              <a:t>, Sophia Qu </a:t>
            </a:r>
            <a:endParaRPr lang="en-US">
              <a:latin typeface="Bahnschrift" panose="020B0502040204020203"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364"/>
        <p:cNvGrpSpPr/>
        <p:nvPr/>
      </p:nvGrpSpPr>
      <p:grpSpPr>
        <a:xfrm>
          <a:off x="0" y="0"/>
          <a:ext cx="0" cy="0"/>
          <a:chOff x="0" y="0"/>
          <a:chExt cx="0" cy="0"/>
        </a:xfrm>
      </p:grpSpPr>
      <p:sp>
        <p:nvSpPr>
          <p:cNvPr id="8" name="Rectangle 7">
            <a:extLst>
              <a:ext uri="{FF2B5EF4-FFF2-40B4-BE49-F238E27FC236}">
                <a16:creationId xmlns:a16="http://schemas.microsoft.com/office/drawing/2014/main" id="{8DB1F4D6-0812-AC97-4E92-19101FA76302}"/>
              </a:ext>
            </a:extLst>
          </p:cNvPr>
          <p:cNvSpPr/>
          <p:nvPr/>
        </p:nvSpPr>
        <p:spPr>
          <a:xfrm>
            <a:off x="-1628010" y="3077091"/>
            <a:ext cx="3557605" cy="265155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Google Shape;368;p26"/>
          <p:cNvSpPr/>
          <p:nvPr/>
        </p:nvSpPr>
        <p:spPr>
          <a:xfrm flipH="1">
            <a:off x="7420325" y="-165200"/>
            <a:ext cx="1388100" cy="1409400"/>
          </a:xfrm>
          <a:prstGeom prst="parallelogram">
            <a:avLst>
              <a:gd name="adj" fmla="val 57078"/>
            </a:avLst>
          </a:prstGeom>
          <a:gradFill>
            <a:gsLst>
              <a:gs pos="0">
                <a:srgbClr val="7030A0"/>
              </a:gs>
              <a:gs pos="100000">
                <a:schemeClr val="accent1">
                  <a:lumMod val="7500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6"/>
          <p:cNvSpPr/>
          <p:nvPr/>
        </p:nvSpPr>
        <p:spPr>
          <a:xfrm flipH="1">
            <a:off x="7544150" y="458425"/>
            <a:ext cx="927900" cy="942300"/>
          </a:xfrm>
          <a:prstGeom prst="parallelogram">
            <a:avLst>
              <a:gd name="adj" fmla="val 57078"/>
            </a:avLst>
          </a:prstGeom>
          <a:gradFill>
            <a:gsLst>
              <a:gs pos="0">
                <a:srgbClr val="7030A0"/>
              </a:gs>
              <a:gs pos="100000">
                <a:schemeClr val="accent1">
                  <a:lumMod val="7500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67;p26">
            <a:extLst>
              <a:ext uri="{FF2B5EF4-FFF2-40B4-BE49-F238E27FC236}">
                <a16:creationId xmlns:a16="http://schemas.microsoft.com/office/drawing/2014/main" id="{E4E9ACDE-7EE3-34D9-D6CD-1DF0DBD70D11}"/>
              </a:ext>
            </a:extLst>
          </p:cNvPr>
          <p:cNvSpPr/>
          <p:nvPr/>
        </p:nvSpPr>
        <p:spPr>
          <a:xfrm flipH="1">
            <a:off x="8401675" y="731791"/>
            <a:ext cx="1952648" cy="2107961"/>
          </a:xfrm>
          <a:prstGeom prst="parallelogram">
            <a:avLst>
              <a:gd name="adj" fmla="val 57078"/>
            </a:avLst>
          </a:prstGeom>
          <a:gradFill>
            <a:gsLst>
              <a:gs pos="0">
                <a:srgbClr val="7030A0"/>
              </a:gs>
              <a:gs pos="100000">
                <a:schemeClr val="accent1">
                  <a:lumMod val="7500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D09CDD5B-2E92-7004-F9C2-42A4F04D8D0E}"/>
              </a:ext>
            </a:extLst>
          </p:cNvPr>
          <p:cNvSpPr txBox="1"/>
          <p:nvPr/>
        </p:nvSpPr>
        <p:spPr>
          <a:xfrm>
            <a:off x="242971" y="486769"/>
            <a:ext cx="8658469" cy="50475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chemeClr val="bg1"/>
                </a:solidFill>
              </a:rPr>
              <a:t>1. </a:t>
            </a:r>
            <a:r>
              <a:rPr lang="en-US" sz="1000" err="1">
                <a:solidFill>
                  <a:schemeClr val="bg1"/>
                </a:solidFill>
              </a:rPr>
              <a:t>Buchko</a:t>
            </a:r>
            <a:r>
              <a:rPr lang="en-US" sz="1000">
                <a:solidFill>
                  <a:schemeClr val="bg1"/>
                </a:solidFill>
              </a:rPr>
              <a:t>, M. (2023a, September). </a:t>
            </a:r>
            <a:r>
              <a:rPr lang="en-US" sz="1000" i="1">
                <a:solidFill>
                  <a:schemeClr val="bg1"/>
                </a:solidFill>
              </a:rPr>
              <a:t>Gym, Health &amp; Fitness Clubs in Canada</a:t>
            </a:r>
            <a:r>
              <a:rPr lang="en-US" sz="1000">
                <a:solidFill>
                  <a:schemeClr val="bg1"/>
                </a:solidFill>
              </a:rPr>
              <a:t>. </a:t>
            </a:r>
          </a:p>
          <a:p>
            <a:r>
              <a:rPr lang="en-US" sz="1000" u="sng">
                <a:solidFill>
                  <a:schemeClr val="bg1"/>
                </a:solidFill>
                <a:hlinkClick r:id="rId3">
                  <a:extLst>
                    <a:ext uri="{A12FA001-AC4F-418D-AE19-62706E023703}">
                      <ahyp:hlinkClr xmlns:ahyp="http://schemas.microsoft.com/office/drawing/2018/hyperlinkcolor" val="tx"/>
                    </a:ext>
                  </a:extLst>
                </a:hlinkClick>
              </a:rPr>
              <a:t>        https://my-ibisworld-com.libproxy.wlu.ca/ca/en/industry/71394ca/at-a-glance</a:t>
            </a:r>
            <a:endParaRPr lang="en-US" sz="1000" u="sng">
              <a:solidFill>
                <a:schemeClr val="bg1"/>
              </a:solidFill>
            </a:endParaRPr>
          </a:p>
          <a:p>
            <a:pPr marL="228600" indent="-640080"/>
            <a:r>
              <a:rPr lang="en-US" sz="1000">
                <a:solidFill>
                  <a:schemeClr val="bg1"/>
                </a:solidFill>
              </a:rPr>
              <a:t>2. </a:t>
            </a:r>
            <a:r>
              <a:rPr lang="en-US" sz="1000" err="1">
                <a:solidFill>
                  <a:schemeClr val="bg1"/>
                </a:solidFill>
              </a:rPr>
              <a:t>Buchko</a:t>
            </a:r>
            <a:r>
              <a:rPr lang="en-US" sz="1000">
                <a:solidFill>
                  <a:schemeClr val="bg1"/>
                </a:solidFill>
              </a:rPr>
              <a:t>, M. (2023b, September). </a:t>
            </a:r>
            <a:r>
              <a:rPr lang="en-US" sz="1000" i="1">
                <a:solidFill>
                  <a:schemeClr val="bg1"/>
                </a:solidFill>
              </a:rPr>
              <a:t>Gym, Health &amp; Fitness Clubs in Canada</a:t>
            </a:r>
            <a:r>
              <a:rPr lang="en-US" sz="1000">
                <a:solidFill>
                  <a:schemeClr val="bg1"/>
                </a:solidFill>
              </a:rPr>
              <a:t>. </a:t>
            </a:r>
          </a:p>
          <a:p>
            <a:pPr marL="228600" indent="-640080"/>
            <a:r>
              <a:rPr lang="en-US" sz="1000">
                <a:solidFill>
                  <a:schemeClr val="bg1"/>
                </a:solidFill>
              </a:rPr>
              <a:t>	 </a:t>
            </a:r>
            <a:r>
              <a:rPr lang="en-US" sz="1000">
                <a:solidFill>
                  <a:schemeClr val="bg1"/>
                </a:solidFill>
                <a:hlinkClick r:id="rId4">
                  <a:extLst>
                    <a:ext uri="{A12FA001-AC4F-418D-AE19-62706E023703}">
                      <ahyp:hlinkClr xmlns:ahyp="http://schemas.microsoft.com/office/drawing/2018/hyperlinkcolor" val="tx"/>
                    </a:ext>
                  </a:extLst>
                </a:hlinkClick>
              </a:rPr>
              <a:t>https://my.ibisworld.com/ca/en/industry/71394ca/external-environment</a:t>
            </a:r>
            <a:endParaRPr lang="en-US" sz="1000">
              <a:solidFill>
                <a:schemeClr val="bg1"/>
              </a:solidFill>
            </a:endParaRPr>
          </a:p>
          <a:p>
            <a:pPr marL="228600" indent="-640080"/>
            <a:r>
              <a:rPr lang="en-US" sz="1000">
                <a:solidFill>
                  <a:schemeClr val="bg1"/>
                </a:solidFill>
              </a:rPr>
              <a:t>3. </a:t>
            </a:r>
            <a:r>
              <a:rPr lang="en-US" sz="1000" err="1">
                <a:solidFill>
                  <a:schemeClr val="bg1"/>
                </a:solidFill>
              </a:rPr>
              <a:t>Buchko</a:t>
            </a:r>
            <a:r>
              <a:rPr lang="en-US" sz="1000">
                <a:solidFill>
                  <a:schemeClr val="bg1"/>
                </a:solidFill>
              </a:rPr>
              <a:t>, M. (2023c, September 12). </a:t>
            </a:r>
            <a:r>
              <a:rPr lang="en-US" sz="1000" i="1">
                <a:solidFill>
                  <a:schemeClr val="bg1"/>
                </a:solidFill>
              </a:rPr>
              <a:t>IBISWorld - industry market research, reports, and Statistics</a:t>
            </a:r>
            <a:r>
              <a:rPr lang="en-US" sz="1000">
                <a:solidFill>
                  <a:schemeClr val="bg1"/>
                </a:solidFill>
              </a:rPr>
              <a:t>. IBISWorld Industry Reports. </a:t>
            </a:r>
            <a:r>
              <a:rPr lang="en-US" sz="1000" u="sng">
                <a:solidFill>
                  <a:schemeClr val="bg1"/>
                </a:solidFill>
                <a:hlinkClick r:id="rId5">
                  <a:extLst>
                    <a:ext uri="{A12FA001-AC4F-418D-AE19-62706E023703}">
                      <ahyp:hlinkClr xmlns:ahyp="http://schemas.microsoft.com/office/drawing/2018/hyperlinkcolor" val="tx"/>
                    </a:ext>
                  </a:extLst>
                </a:hlinkClick>
              </a:rPr>
              <a:t>https://www.ibisworld.com/canada/market-size/gym-health-fitness-clubs/#:~:text=What%20was%20the%20growth%20rate,Canada%20increased%2018.6%25%20in%202022</a:t>
            </a:r>
            <a:r>
              <a:rPr lang="en-US" sz="1000">
                <a:solidFill>
                  <a:schemeClr val="bg1"/>
                </a:solidFill>
              </a:rPr>
              <a:t> </a:t>
            </a:r>
          </a:p>
          <a:p>
            <a:pPr marL="228600" indent="-640080"/>
            <a:r>
              <a:rPr lang="en-US" sz="1000">
                <a:solidFill>
                  <a:schemeClr val="bg1"/>
                </a:solidFill>
              </a:rPr>
              <a:t>4. Gold's Gym. (n.d.). </a:t>
            </a:r>
            <a:r>
              <a:rPr lang="en-US" sz="1000" i="1">
                <a:solidFill>
                  <a:schemeClr val="bg1"/>
                </a:solidFill>
              </a:rPr>
              <a:t>What to expect at Gold’s Gym: Get the Best Gym Experience</a:t>
            </a:r>
            <a:r>
              <a:rPr lang="en-US" sz="1000">
                <a:solidFill>
                  <a:schemeClr val="bg1"/>
                </a:solidFill>
              </a:rPr>
              <a:t>. </a:t>
            </a:r>
            <a:r>
              <a:rPr lang="en-US" sz="1000" u="sng">
                <a:solidFill>
                  <a:schemeClr val="bg1"/>
                </a:solidFill>
                <a:hlinkClick r:id="rId6">
                  <a:extLst>
                    <a:ext uri="{A12FA001-AC4F-418D-AE19-62706E023703}">
                      <ahyp:hlinkClr xmlns:ahyp="http://schemas.microsoft.com/office/drawing/2018/hyperlinkcolor" val="tx"/>
                    </a:ext>
                  </a:extLst>
                </a:hlinkClick>
              </a:rPr>
              <a:t>https://www.goldsgym.com/member-experience/</a:t>
            </a:r>
            <a:r>
              <a:rPr lang="en-US" sz="1000">
                <a:solidFill>
                  <a:schemeClr val="bg1"/>
                </a:solidFill>
              </a:rPr>
              <a:t> </a:t>
            </a:r>
          </a:p>
          <a:p>
            <a:pPr marL="228600" indent="-640080"/>
            <a:r>
              <a:rPr lang="en-US" sz="1000">
                <a:solidFill>
                  <a:schemeClr val="bg1"/>
                </a:solidFill>
              </a:rPr>
              <a:t>5. GoodLife Fitness. (n.d.). </a:t>
            </a:r>
            <a:r>
              <a:rPr lang="en-US" sz="1000" i="1">
                <a:solidFill>
                  <a:schemeClr val="bg1"/>
                </a:solidFill>
              </a:rPr>
              <a:t>Gym membership: Goodlife fitness</a:t>
            </a:r>
            <a:r>
              <a:rPr lang="en-US" sz="1000">
                <a:solidFill>
                  <a:schemeClr val="bg1"/>
                </a:solidFill>
              </a:rPr>
              <a:t>. Goodlife Site. </a:t>
            </a:r>
            <a:r>
              <a:rPr lang="en-US" sz="1000" u="sng">
                <a:solidFill>
                  <a:schemeClr val="bg1"/>
                </a:solidFill>
                <a:hlinkClick r:id="rId7">
                  <a:extLst>
                    <a:ext uri="{A12FA001-AC4F-418D-AE19-62706E023703}">
                      <ahyp:hlinkClr xmlns:ahyp="http://schemas.microsoft.com/office/drawing/2018/hyperlinkcolor" val="tx"/>
                    </a:ext>
                  </a:extLst>
                </a:hlinkClick>
              </a:rPr>
              <a:t>https://www.goodlifefitness.com/membership.html</a:t>
            </a:r>
            <a:r>
              <a:rPr lang="en-US" sz="1000">
                <a:solidFill>
                  <a:schemeClr val="bg1"/>
                </a:solidFill>
              </a:rPr>
              <a:t> </a:t>
            </a:r>
          </a:p>
          <a:p>
            <a:pPr marL="228600" indent="-640080"/>
            <a:r>
              <a:rPr lang="en-US" sz="1000">
                <a:solidFill>
                  <a:schemeClr val="bg1"/>
                </a:solidFill>
              </a:rPr>
              <a:t>6. </a:t>
            </a:r>
            <a:r>
              <a:rPr lang="en-US" sz="1000" err="1">
                <a:solidFill>
                  <a:schemeClr val="bg1"/>
                </a:solidFill>
              </a:rPr>
              <a:t>Govdysh</a:t>
            </a:r>
            <a:r>
              <a:rPr lang="en-US" sz="1000">
                <a:solidFill>
                  <a:schemeClr val="bg1"/>
                </a:solidFill>
              </a:rPr>
              <a:t>, Alexander. (2023, September). </a:t>
            </a:r>
            <a:r>
              <a:rPr lang="en-US" sz="1000" i="1">
                <a:solidFill>
                  <a:schemeClr val="bg1"/>
                </a:solidFill>
              </a:rPr>
              <a:t>Gym, Health &amp; Fitness Clubs in the US. </a:t>
            </a:r>
            <a:r>
              <a:rPr lang="en-US" sz="1000">
                <a:solidFill>
                  <a:schemeClr val="bg1"/>
                </a:solidFill>
                <a:hlinkClick r:id="rId8">
                  <a:extLst>
                    <a:ext uri="{A12FA001-AC4F-418D-AE19-62706E023703}">
                      <ahyp:hlinkClr xmlns:ahyp="http://schemas.microsoft.com/office/drawing/2018/hyperlinkcolor" val="tx"/>
                    </a:ext>
                  </a:extLst>
                </a:hlinkClick>
              </a:rPr>
              <a:t>https://my.ibisworld.com/us/en/industry/71394/companies</a:t>
            </a:r>
            <a:endParaRPr lang="en-US" sz="1000">
              <a:solidFill>
                <a:schemeClr val="bg1"/>
              </a:solidFill>
            </a:endParaRPr>
          </a:p>
          <a:p>
            <a:pPr marL="228600" indent="-640080"/>
            <a:r>
              <a:rPr lang="en-US" sz="1000">
                <a:solidFill>
                  <a:schemeClr val="bg1"/>
                </a:solidFill>
              </a:rPr>
              <a:t>7. Kline, D. B. (2020, August 7). </a:t>
            </a:r>
            <a:r>
              <a:rPr lang="en-US" sz="1000" i="1">
                <a:solidFill>
                  <a:schemeClr val="bg1"/>
                </a:solidFill>
              </a:rPr>
              <a:t>A deep dive into planet fitness</a:t>
            </a:r>
            <a:r>
              <a:rPr lang="en-US" sz="1000">
                <a:solidFill>
                  <a:schemeClr val="bg1"/>
                </a:solidFill>
              </a:rPr>
              <a:t>. The Motley Fool. </a:t>
            </a:r>
            <a:r>
              <a:rPr lang="en-US" sz="1000" u="sng">
                <a:solidFill>
                  <a:schemeClr val="bg1"/>
                </a:solidFill>
                <a:hlinkClick r:id="rId9">
                  <a:extLst>
                    <a:ext uri="{A12FA001-AC4F-418D-AE19-62706E023703}">
                      <ahyp:hlinkClr xmlns:ahyp="http://schemas.microsoft.com/office/drawing/2018/hyperlinkcolor" val="tx"/>
                    </a:ext>
                  </a:extLst>
                </a:hlinkClick>
              </a:rPr>
              <a:t>https://www.fool.com/investing/2020/08/07/a-deep-dive-into-planet-fitness.aspx</a:t>
            </a:r>
            <a:r>
              <a:rPr lang="en-US" sz="1000">
                <a:solidFill>
                  <a:schemeClr val="bg1"/>
                </a:solidFill>
              </a:rPr>
              <a:t> </a:t>
            </a:r>
          </a:p>
          <a:p>
            <a:pPr marL="228600" indent="-640080"/>
            <a:r>
              <a:rPr lang="en-US" sz="1000">
                <a:solidFill>
                  <a:schemeClr val="bg1"/>
                </a:solidFill>
              </a:rPr>
              <a:t>8. KPMG LLP. (n.d.). </a:t>
            </a:r>
            <a:r>
              <a:rPr lang="en-US" sz="1000" i="1">
                <a:solidFill>
                  <a:schemeClr val="bg1"/>
                </a:solidFill>
              </a:rPr>
              <a:t>Planet Fitness Inc.</a:t>
            </a:r>
            <a:r>
              <a:rPr lang="en-US" sz="1000">
                <a:solidFill>
                  <a:schemeClr val="bg1"/>
                </a:solidFill>
              </a:rPr>
              <a:t> Mergentonline.com. </a:t>
            </a:r>
            <a:r>
              <a:rPr lang="en-US" sz="1000" u="sng">
                <a:solidFill>
                  <a:schemeClr val="bg1"/>
                </a:solidFill>
                <a:hlinkClick r:id="rId10">
                  <a:extLst>
                    <a:ext uri="{A12FA001-AC4F-418D-AE19-62706E023703}">
                      <ahyp:hlinkClr xmlns:ahyp="http://schemas.microsoft.com/office/drawing/2018/hyperlinkcolor" val="tx"/>
                    </a:ext>
                  </a:extLst>
                </a:hlinkClick>
              </a:rPr>
              <a:t>https://www.mergentonline.com/companydetail.php?compnumber=140414&amp;pagetype=synopsis</a:t>
            </a:r>
            <a:r>
              <a:rPr lang="en-US" sz="1000">
                <a:solidFill>
                  <a:schemeClr val="bg1"/>
                </a:solidFill>
              </a:rPr>
              <a:t> </a:t>
            </a:r>
          </a:p>
          <a:p>
            <a:pPr marL="228600" indent="-640080"/>
            <a:r>
              <a:rPr lang="en-US" sz="1000">
                <a:solidFill>
                  <a:schemeClr val="bg1"/>
                </a:solidFill>
              </a:rPr>
              <a:t>9. LA Fitness. (n.d.). </a:t>
            </a:r>
            <a:r>
              <a:rPr lang="en-US" sz="1000" i="1">
                <a:solidFill>
                  <a:schemeClr val="bg1"/>
                </a:solidFill>
              </a:rPr>
              <a:t>Member login</a:t>
            </a:r>
            <a:r>
              <a:rPr lang="en-US" sz="1000">
                <a:solidFill>
                  <a:schemeClr val="bg1"/>
                </a:solidFill>
              </a:rPr>
              <a:t>. LA Fitness | Membership | Lifestyle Fitness | Gym Member Login. </a:t>
            </a:r>
            <a:r>
              <a:rPr lang="en-US" sz="1000" u="sng">
                <a:solidFill>
                  <a:schemeClr val="bg1"/>
                </a:solidFill>
                <a:hlinkClick r:id="rId11">
                  <a:extLst>
                    <a:ext uri="{A12FA001-AC4F-418D-AE19-62706E023703}">
                      <ahyp:hlinkClr xmlns:ahyp="http://schemas.microsoft.com/office/drawing/2018/hyperlinkcolor" val="tx"/>
                    </a:ext>
                  </a:extLst>
                </a:hlinkClick>
              </a:rPr>
              <a:t>https://www.lafitness.com/Pages/Login.aspx</a:t>
            </a:r>
            <a:endParaRPr lang="en-US" sz="1000" u="sng">
              <a:solidFill>
                <a:schemeClr val="bg1"/>
              </a:solidFill>
            </a:endParaRPr>
          </a:p>
          <a:p>
            <a:pPr marL="228600" indent="-640080"/>
            <a:r>
              <a:rPr lang="en-US" sz="1000">
                <a:solidFill>
                  <a:schemeClr val="bg1"/>
                </a:solidFill>
              </a:rPr>
              <a:t>10. LEXIS (September 18, 2023 Monday). </a:t>
            </a:r>
            <a:r>
              <a:rPr lang="en-US" sz="1000" i="1">
                <a:solidFill>
                  <a:schemeClr val="bg1"/>
                </a:solidFill>
              </a:rPr>
              <a:t>Planet Fitness faces a series of downgrades following the removal of its CEO, resulting in four significant    analyst downgrades.. Indian Investments Abroad</a:t>
            </a:r>
            <a:r>
              <a:rPr lang="en-US" sz="1000">
                <a:solidFill>
                  <a:schemeClr val="bg1"/>
                </a:solidFill>
              </a:rPr>
              <a:t>. </a:t>
            </a:r>
            <a:r>
              <a:rPr lang="en-US" sz="1000">
                <a:solidFill>
                  <a:schemeClr val="bg1"/>
                </a:solidFill>
                <a:hlinkClick r:id="rId12">
                  <a:extLst>
                    <a:ext uri="{A12FA001-AC4F-418D-AE19-62706E023703}">
                      <ahyp:hlinkClr xmlns:ahyp="http://schemas.microsoft.com/office/drawing/2018/hyperlinkcolor" val="tx"/>
                    </a:ext>
                  </a:extLst>
                </a:hlinkClick>
              </a:rPr>
              <a:t>https://advance.lexis.com/api/document?collection=news&amp;id=urn:contentItem:696G-FTR1-DYDW-70V8-00000-00&amp;context=1516831</a:t>
            </a:r>
            <a:endParaRPr lang="en-US" sz="1000">
              <a:solidFill>
                <a:schemeClr val="bg1"/>
              </a:solidFill>
            </a:endParaRPr>
          </a:p>
          <a:p>
            <a:pPr marL="228600" indent="-640080"/>
            <a:r>
              <a:rPr lang="en-US" sz="1000">
                <a:solidFill>
                  <a:schemeClr val="bg1"/>
                </a:solidFill>
              </a:rPr>
              <a:t>11. </a:t>
            </a:r>
            <a:r>
              <a:rPr lang="en-US" sz="1000" err="1">
                <a:solidFill>
                  <a:schemeClr val="bg1"/>
                </a:solidFill>
              </a:rPr>
              <a:t>Marketline</a:t>
            </a:r>
            <a:r>
              <a:rPr lang="en-US" sz="1000">
                <a:solidFill>
                  <a:schemeClr val="bg1"/>
                </a:solidFill>
              </a:rPr>
              <a:t>. (2022, November). </a:t>
            </a:r>
            <a:r>
              <a:rPr lang="en-US" sz="1000" i="1">
                <a:solidFill>
                  <a:schemeClr val="bg1"/>
                </a:solidFill>
              </a:rPr>
              <a:t>Off-campus library access</a:t>
            </a:r>
            <a:r>
              <a:rPr lang="en-US" sz="1000">
                <a:solidFill>
                  <a:schemeClr val="bg1"/>
                </a:solidFill>
              </a:rPr>
              <a:t>. Sign in - Off-campus Library access. </a:t>
            </a:r>
            <a:r>
              <a:rPr lang="en-US" sz="1000">
                <a:solidFill>
                  <a:schemeClr val="bg1"/>
                </a:solidFill>
                <a:hlinkClick r:id="rId13">
                  <a:extLst>
                    <a:ext uri="{A12FA001-AC4F-418D-AE19-62706E023703}">
                      <ahyp:hlinkClr xmlns:ahyp="http://schemas.microsoft.com/office/drawing/2018/hyperlinkcolor" val="tx"/>
                    </a:ext>
                  </a:extLst>
                </a:hlinkClick>
              </a:rPr>
              <a:t>https://advantage-marketline- com.libproxy.wlu.ca/Analysis/ViewasPDF/canada-gyms-health-fitness-clubs-167688%E2%80%8B</a:t>
            </a:r>
            <a:endParaRPr lang="en-US" sz="1000">
              <a:solidFill>
                <a:schemeClr val="bg1"/>
              </a:solidFill>
            </a:endParaRPr>
          </a:p>
          <a:p>
            <a:pPr marL="228600" indent="-640080"/>
            <a:r>
              <a:rPr lang="en-US" sz="1000" i="1">
                <a:solidFill>
                  <a:schemeClr val="bg1"/>
                </a:solidFill>
              </a:rPr>
              <a:t>12. Membership. </a:t>
            </a:r>
            <a:r>
              <a:rPr lang="en-US" sz="1000">
                <a:solidFill>
                  <a:schemeClr val="bg1"/>
                </a:solidFill>
              </a:rPr>
              <a:t>Anytimefitness.com. (n.d.). </a:t>
            </a:r>
            <a:r>
              <a:rPr lang="en-US" sz="1000" u="sng">
                <a:solidFill>
                  <a:schemeClr val="bg1"/>
                </a:solidFill>
                <a:hlinkClick r:id="rId14">
                  <a:extLst>
                    <a:ext uri="{A12FA001-AC4F-418D-AE19-62706E023703}">
                      <ahyp:hlinkClr xmlns:ahyp="http://schemas.microsoft.com/office/drawing/2018/hyperlinkcolor" val="tx"/>
                    </a:ext>
                  </a:extLst>
                </a:hlinkClick>
              </a:rPr>
              <a:t>https://www.anytimefitness.com/membership/</a:t>
            </a:r>
            <a:endParaRPr lang="en-US" sz="1000" u="sng">
              <a:solidFill>
                <a:schemeClr val="bg1"/>
              </a:solidFill>
            </a:endParaRPr>
          </a:p>
          <a:p>
            <a:pPr marL="228600" indent="-640080"/>
            <a:r>
              <a:rPr lang="en-US" sz="1000">
                <a:solidFill>
                  <a:schemeClr val="bg1"/>
                </a:solidFill>
              </a:rPr>
              <a:t>13. Mendoza, A. LI. (2023, August 8). </a:t>
            </a:r>
            <a:r>
              <a:rPr lang="en-US" sz="1000" i="1">
                <a:solidFill>
                  <a:schemeClr val="bg1"/>
                </a:solidFill>
              </a:rPr>
              <a:t>Gym SWOT analysis:  The key to winning in the fitness  market.  </a:t>
            </a:r>
            <a:r>
              <a:rPr lang="en-US" sz="1000" err="1">
                <a:solidFill>
                  <a:schemeClr val="bg1"/>
                </a:solidFill>
              </a:rPr>
              <a:t>Virtuagym</a:t>
            </a:r>
            <a:r>
              <a:rPr lang="en-US" sz="1000">
                <a:solidFill>
                  <a:schemeClr val="bg1"/>
                </a:solidFill>
              </a:rPr>
              <a:t>. </a:t>
            </a:r>
            <a:r>
              <a:rPr lang="en-US" sz="1000" u="sng">
                <a:solidFill>
                  <a:schemeClr val="bg1"/>
                </a:solidFill>
                <a:hlinkClick r:id="rId15">
                  <a:extLst>
                    <a:ext uri="{A12FA001-AC4F-418D-AE19-62706E023703}">
                      <ahyp:hlinkClr xmlns:ahyp="http://schemas.microsoft.com/office/drawing/2018/hyperlinkcolor" val="tx"/>
                    </a:ext>
                  </a:extLst>
                </a:hlinkClick>
              </a:rPr>
              <a:t>https://business.virtuagym.com/blog/gym-swot-analysis-the-key-to-winning-in-the-fitness-market/</a:t>
            </a:r>
            <a:endParaRPr lang="en-US" sz="1000" u="sng">
              <a:solidFill>
                <a:schemeClr val="bg1"/>
              </a:solidFill>
            </a:endParaRPr>
          </a:p>
          <a:p>
            <a:pPr marL="228600" indent="-640080"/>
            <a:r>
              <a:rPr lang="en-US" sz="1000">
                <a:effectLst/>
              </a:rPr>
              <a:t>14. Mergent Online. (2023.) </a:t>
            </a:r>
            <a:r>
              <a:rPr lang="en-US" sz="1000" i="1">
                <a:effectLst/>
              </a:rPr>
              <a:t>Planet Fitness Inc (NYS: PLNT)</a:t>
            </a:r>
            <a:r>
              <a:rPr lang="en-US" sz="1000">
                <a:effectLst/>
              </a:rPr>
              <a:t>.    https://www.mergentonline.com/companydetail.php?compnumber=140414&amp;pagetype=synopsis </a:t>
            </a:r>
            <a:endParaRPr lang="en-US" sz="1000" u="sng">
              <a:solidFill>
                <a:schemeClr val="bg1"/>
              </a:solidFill>
            </a:endParaRPr>
          </a:p>
          <a:p>
            <a:pPr marL="228600" indent="-640080"/>
            <a:r>
              <a:rPr lang="en-US" sz="1000" i="1"/>
              <a:t>15</a:t>
            </a:r>
            <a:r>
              <a:rPr lang="en-US" sz="1000" i="1">
                <a:effectLst/>
              </a:rPr>
              <a:t>. Health &amp; Wellness 2.0: At-Home Fitness &amp; Preventative Health Take Centerstage</a:t>
            </a:r>
            <a:r>
              <a:rPr lang="en-US" sz="1000">
                <a:effectLst/>
              </a:rPr>
              <a:t>. Nasdaq. (2022, May 30). https://www.nasdaq.com/articles/health-wellness-2.0%3A-at-home-fitness-preventative-health-take-centerstage</a:t>
            </a:r>
            <a:r>
              <a:rPr lang="en-US" sz="1000"/>
              <a:t> </a:t>
            </a:r>
            <a:endParaRPr lang="en-US" sz="1000">
              <a:effectLst/>
            </a:endParaRPr>
          </a:p>
          <a:p>
            <a:pPr marL="228600" indent="-640080"/>
            <a:r>
              <a:rPr lang="en-US" sz="1000" i="1">
                <a:solidFill>
                  <a:schemeClr val="bg1"/>
                </a:solidFill>
              </a:rPr>
              <a:t>16. Planet fitness and </a:t>
            </a:r>
            <a:r>
              <a:rPr lang="en-US" sz="1000" i="1" err="1">
                <a:solidFill>
                  <a:schemeClr val="bg1"/>
                </a:solidFill>
              </a:rPr>
              <a:t>ifit</a:t>
            </a:r>
            <a:r>
              <a:rPr lang="en-US" sz="1000" i="1">
                <a:solidFill>
                  <a:schemeClr val="bg1"/>
                </a:solidFill>
              </a:rPr>
              <a:t> unite to bring new streaming workouts to your home</a:t>
            </a:r>
            <a:r>
              <a:rPr lang="en-US" sz="1000">
                <a:solidFill>
                  <a:schemeClr val="bg1"/>
                </a:solidFill>
              </a:rPr>
              <a:t>. (n.d.).  </a:t>
            </a:r>
            <a:r>
              <a:rPr lang="en-US" sz="1000">
                <a:solidFill>
                  <a:schemeClr val="bg1"/>
                </a:solidFill>
                <a:hlinkClick r:id="rId16">
                  <a:extLst>
                    <a:ext uri="{A12FA001-AC4F-418D-AE19-62706E023703}">
                      <ahyp:hlinkClr xmlns:ahyp="http://schemas.microsoft.com/office/drawing/2018/hyperlinkcolor" val="tx"/>
                    </a:ext>
                  </a:extLst>
                </a:hlinkClick>
              </a:rPr>
              <a:t>https://www.planetfitness.com/newsroom/press-release/planet-fitness-and-ifit-unite-bring-new-streaming-workouts-your-home. </a:t>
            </a:r>
            <a:endParaRPr lang="en-US" sz="1000" baseline="30000">
              <a:solidFill>
                <a:schemeClr val="bg1"/>
              </a:solidFill>
            </a:endParaRPr>
          </a:p>
          <a:p>
            <a:pPr marL="228600" indent="-640080"/>
            <a:endParaRPr lang="en-US" sz="1000" u="sng">
              <a:solidFill>
                <a:schemeClr val="bg1"/>
              </a:solidFill>
            </a:endParaRPr>
          </a:p>
          <a:p>
            <a:pPr marL="228600" indent="-640080"/>
            <a:endParaRPr lang="en-US" sz="1000" u="sng">
              <a:solidFill>
                <a:schemeClr val="bg1"/>
              </a:solidFill>
            </a:endParaRPr>
          </a:p>
        </p:txBody>
      </p:sp>
      <p:sp>
        <p:nvSpPr>
          <p:cNvPr id="7" name="TextBox 6">
            <a:extLst>
              <a:ext uri="{FF2B5EF4-FFF2-40B4-BE49-F238E27FC236}">
                <a16:creationId xmlns:a16="http://schemas.microsoft.com/office/drawing/2014/main" id="{E444E3F4-E805-4A49-38D5-D9505BE822DA}"/>
              </a:ext>
            </a:extLst>
          </p:cNvPr>
          <p:cNvSpPr txBox="1"/>
          <p:nvPr/>
        </p:nvSpPr>
        <p:spPr>
          <a:xfrm>
            <a:off x="112734" y="14956"/>
            <a:ext cx="8920097" cy="400110"/>
          </a:xfrm>
          <a:prstGeom prst="rect">
            <a:avLst/>
          </a:prstGeom>
          <a:noFill/>
        </p:spPr>
        <p:txBody>
          <a:bodyPr wrap="square">
            <a:spAutoFit/>
          </a:bodyPr>
          <a:lstStyle/>
          <a:p>
            <a:pPr algn="ctr"/>
            <a:r>
              <a:rPr lang="en-US" sz="2000" b="1">
                <a:solidFill>
                  <a:srgbClr val="7030A0"/>
                </a:solidFill>
                <a:latin typeface="Bahnschrift" panose="020B0502040204020203" pitchFamily="34" charset="0"/>
                <a:sym typeface="Oswald"/>
              </a:rPr>
              <a:t>References</a:t>
            </a:r>
            <a:endParaRPr lang="en-CA" sz="2000">
              <a:latin typeface="Bahnschrift" panose="020B0502040204020203" pitchFamily="34" charset="0"/>
            </a:endParaRPr>
          </a:p>
        </p:txBody>
      </p:sp>
    </p:spTree>
    <p:extLst>
      <p:ext uri="{BB962C8B-B14F-4D97-AF65-F5344CB8AC3E}">
        <p14:creationId xmlns:p14="http://schemas.microsoft.com/office/powerpoint/2010/main" val="4138471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364"/>
        <p:cNvGrpSpPr/>
        <p:nvPr/>
      </p:nvGrpSpPr>
      <p:grpSpPr>
        <a:xfrm>
          <a:off x="0" y="0"/>
          <a:ext cx="0" cy="0"/>
          <a:chOff x="0" y="0"/>
          <a:chExt cx="0" cy="0"/>
        </a:xfrm>
      </p:grpSpPr>
      <p:sp>
        <p:nvSpPr>
          <p:cNvPr id="367" name="Google Shape;367;p26"/>
          <p:cNvSpPr/>
          <p:nvPr/>
        </p:nvSpPr>
        <p:spPr>
          <a:xfrm flipH="1">
            <a:off x="-788325" y="1986850"/>
            <a:ext cx="1952700" cy="1982400"/>
          </a:xfrm>
          <a:prstGeom prst="parallelogram">
            <a:avLst>
              <a:gd name="adj" fmla="val 57078"/>
            </a:avLst>
          </a:prstGeom>
          <a:gradFill>
            <a:gsLst>
              <a:gs pos="0">
                <a:srgbClr val="7030A0"/>
              </a:gs>
              <a:gs pos="100000">
                <a:schemeClr val="accent1">
                  <a:lumMod val="7500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6"/>
          <p:cNvSpPr/>
          <p:nvPr/>
        </p:nvSpPr>
        <p:spPr>
          <a:xfrm flipH="1">
            <a:off x="7420325" y="-165200"/>
            <a:ext cx="1388100" cy="1409400"/>
          </a:xfrm>
          <a:prstGeom prst="parallelogram">
            <a:avLst>
              <a:gd name="adj" fmla="val 57078"/>
            </a:avLst>
          </a:prstGeom>
          <a:gradFill>
            <a:gsLst>
              <a:gs pos="0">
                <a:srgbClr val="7030A0"/>
              </a:gs>
              <a:gs pos="100000">
                <a:schemeClr val="accent1">
                  <a:lumMod val="7500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369;p26">
            <a:extLst>
              <a:ext uri="{FF2B5EF4-FFF2-40B4-BE49-F238E27FC236}">
                <a16:creationId xmlns:a16="http://schemas.microsoft.com/office/drawing/2014/main" id="{259B178C-353F-38AE-D43C-88125885ED70}"/>
              </a:ext>
            </a:extLst>
          </p:cNvPr>
          <p:cNvSpPr/>
          <p:nvPr/>
        </p:nvSpPr>
        <p:spPr>
          <a:xfrm flipH="1">
            <a:off x="668428" y="4581952"/>
            <a:ext cx="975062" cy="978367"/>
          </a:xfrm>
          <a:prstGeom prst="parallelogram">
            <a:avLst>
              <a:gd name="adj" fmla="val 57078"/>
            </a:avLst>
          </a:prstGeom>
          <a:gradFill>
            <a:gsLst>
              <a:gs pos="0">
                <a:srgbClr val="7030A0"/>
              </a:gs>
              <a:gs pos="100000">
                <a:schemeClr val="accent1">
                  <a:lumMod val="7500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67;p26">
            <a:extLst>
              <a:ext uri="{FF2B5EF4-FFF2-40B4-BE49-F238E27FC236}">
                <a16:creationId xmlns:a16="http://schemas.microsoft.com/office/drawing/2014/main" id="{1FCDD471-8829-9607-2FE1-C82558DBDBE0}"/>
              </a:ext>
            </a:extLst>
          </p:cNvPr>
          <p:cNvSpPr/>
          <p:nvPr/>
        </p:nvSpPr>
        <p:spPr>
          <a:xfrm flipH="1">
            <a:off x="-586744" y="3446460"/>
            <a:ext cx="1759819" cy="1868040"/>
          </a:xfrm>
          <a:prstGeom prst="parallelogram">
            <a:avLst>
              <a:gd name="adj" fmla="val 57078"/>
            </a:avLst>
          </a:prstGeom>
          <a:gradFill>
            <a:gsLst>
              <a:gs pos="0">
                <a:srgbClr val="7030A0"/>
              </a:gs>
              <a:gs pos="100000">
                <a:schemeClr val="accent1">
                  <a:lumMod val="7500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67;p26">
            <a:extLst>
              <a:ext uri="{FF2B5EF4-FFF2-40B4-BE49-F238E27FC236}">
                <a16:creationId xmlns:a16="http://schemas.microsoft.com/office/drawing/2014/main" id="{E4E9ACDE-7EE3-34D9-D6CD-1DF0DBD70D11}"/>
              </a:ext>
            </a:extLst>
          </p:cNvPr>
          <p:cNvSpPr/>
          <p:nvPr/>
        </p:nvSpPr>
        <p:spPr>
          <a:xfrm flipH="1">
            <a:off x="8401675" y="731791"/>
            <a:ext cx="1952648" cy="2107961"/>
          </a:xfrm>
          <a:prstGeom prst="parallelogram">
            <a:avLst>
              <a:gd name="adj" fmla="val 57078"/>
            </a:avLst>
          </a:prstGeom>
          <a:gradFill>
            <a:gsLst>
              <a:gs pos="0">
                <a:srgbClr val="7030A0"/>
              </a:gs>
              <a:gs pos="100000">
                <a:schemeClr val="accent1">
                  <a:lumMod val="7500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E9EB376B-FFA5-189A-8C8E-A9D55C49F821}"/>
              </a:ext>
            </a:extLst>
          </p:cNvPr>
          <p:cNvSpPr txBox="1"/>
          <p:nvPr/>
        </p:nvSpPr>
        <p:spPr>
          <a:xfrm>
            <a:off x="979303" y="701438"/>
            <a:ext cx="7420166" cy="27084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640080"/>
            <a:r>
              <a:rPr lang="en-US" sz="1000" i="1">
                <a:solidFill>
                  <a:schemeClr val="bg1"/>
                </a:solidFill>
              </a:rPr>
              <a:t>17. “Planet Fitness Number of Employees 2014-2022.” Stock Analysis, </a:t>
            </a:r>
            <a:r>
              <a:rPr lang="en-US" sz="1000" i="1">
                <a:hlinkClick r:id="rId3">
                  <a:extLst>
                    <a:ext uri="{A12FA001-AC4F-418D-AE19-62706E023703}">
                      <ahyp:hlinkClr xmlns:ahyp="http://schemas.microsoft.com/office/drawing/2018/hyperlinkcolor" val="tx"/>
                    </a:ext>
                  </a:extLst>
                </a:hlinkClick>
              </a:rPr>
              <a:t>https://stockanalysis.com/stocks/plnt/employees/</a:t>
            </a:r>
            <a:r>
              <a:rPr lang="en-US" sz="1000" i="1">
                <a:solidFill>
                  <a:schemeClr val="bg1"/>
                </a:solidFill>
              </a:rPr>
              <a:t> </a:t>
            </a:r>
            <a:endParaRPr lang="en-US" sz="1000">
              <a:solidFill>
                <a:schemeClr val="bg1"/>
              </a:solidFill>
            </a:endParaRPr>
          </a:p>
          <a:p>
            <a:pPr marL="457200" indent="-640080"/>
            <a:r>
              <a:rPr lang="en-US" sz="1000">
                <a:solidFill>
                  <a:schemeClr val="bg1"/>
                </a:solidFill>
              </a:rPr>
              <a:t>18. Planet Fitness. (n.d.-a). Canada | planet fitness. </a:t>
            </a:r>
            <a:r>
              <a:rPr lang="en-US" sz="1000" u="sng">
                <a:hlinkClick r:id="rId4">
                  <a:extLst>
                    <a:ext uri="{A12FA001-AC4F-418D-AE19-62706E023703}">
                      <ahyp:hlinkClr xmlns:ahyp="http://schemas.microsoft.com/office/drawing/2018/hyperlinkcolor" val="tx"/>
                    </a:ext>
                  </a:extLst>
                </a:hlinkClick>
              </a:rPr>
              <a:t>https://www.planetfitness.ca/</a:t>
            </a:r>
            <a:r>
              <a:rPr lang="en-US" sz="1000">
                <a:solidFill>
                  <a:schemeClr val="bg1"/>
                </a:solidFill>
              </a:rPr>
              <a:t> </a:t>
            </a:r>
          </a:p>
          <a:p>
            <a:pPr marL="457200" indent="-640080"/>
            <a:r>
              <a:rPr lang="en-US" sz="1000">
                <a:solidFill>
                  <a:schemeClr val="bg1"/>
                </a:solidFill>
              </a:rPr>
              <a:t>19. Planet Fitness. (n.d.-b). </a:t>
            </a:r>
            <a:r>
              <a:rPr lang="en-US" sz="1000" i="1">
                <a:solidFill>
                  <a:schemeClr val="bg1"/>
                </a:solidFill>
              </a:rPr>
              <a:t>Gym memberships</a:t>
            </a:r>
            <a:r>
              <a:rPr lang="en-US" sz="1000">
                <a:solidFill>
                  <a:schemeClr val="bg1"/>
                </a:solidFill>
              </a:rPr>
              <a:t>. </a:t>
            </a:r>
            <a:r>
              <a:rPr lang="en-US" sz="1000" u="sng">
                <a:hlinkClick r:id="rId5">
                  <a:extLst>
                    <a:ext uri="{A12FA001-AC4F-418D-AE19-62706E023703}">
                      <ahyp:hlinkClr xmlns:ahyp="http://schemas.microsoft.com/office/drawing/2018/hyperlinkcolor" val="tx"/>
                    </a:ext>
                  </a:extLst>
                </a:hlinkClick>
              </a:rPr>
              <a:t>https://www.planetfitness.com/gym-memberships</a:t>
            </a:r>
            <a:r>
              <a:rPr lang="en-US" sz="1000">
                <a:solidFill>
                  <a:schemeClr val="bg1"/>
                </a:solidFill>
              </a:rPr>
              <a:t> </a:t>
            </a:r>
          </a:p>
          <a:p>
            <a:pPr marL="457200" indent="-640080"/>
            <a:r>
              <a:rPr lang="en-US" sz="1000">
                <a:solidFill>
                  <a:schemeClr val="bg1"/>
                </a:solidFill>
              </a:rPr>
              <a:t>20. Planet Fitness. (n.d.-c). Planet fitness policies | planet fitness. </a:t>
            </a:r>
            <a:r>
              <a:rPr lang="en-US" sz="1000" u="sng">
                <a:hlinkClick r:id="rId6">
                  <a:extLst>
                    <a:ext uri="{A12FA001-AC4F-418D-AE19-62706E023703}">
                      <ahyp:hlinkClr xmlns:ahyp="http://schemas.microsoft.com/office/drawing/2018/hyperlinkcolor" val="tx"/>
                    </a:ext>
                  </a:extLst>
                </a:hlinkClick>
              </a:rPr>
              <a:t>https://www.planetfitness.com/about-planet-fitness/planet-fitness-policies</a:t>
            </a:r>
            <a:r>
              <a:rPr lang="en-US" sz="1000">
                <a:solidFill>
                  <a:schemeClr val="bg1"/>
                </a:solidFill>
              </a:rPr>
              <a:t> </a:t>
            </a:r>
          </a:p>
          <a:p>
            <a:pPr marL="457200" indent="-640080"/>
            <a:r>
              <a:rPr lang="en-US" sz="1000">
                <a:solidFill>
                  <a:schemeClr val="bg1"/>
                </a:solidFill>
              </a:rPr>
              <a:t>21. Planet Fitness. (n.d.-d). </a:t>
            </a:r>
            <a:r>
              <a:rPr lang="en-US" sz="1000" i="1">
                <a:solidFill>
                  <a:schemeClr val="bg1"/>
                </a:solidFill>
              </a:rPr>
              <a:t>Planet Fitness selects huge as digital agency of record</a:t>
            </a:r>
            <a:r>
              <a:rPr lang="en-US" sz="1000">
                <a:solidFill>
                  <a:schemeClr val="bg1"/>
                </a:solidFill>
              </a:rPr>
              <a:t>. </a:t>
            </a:r>
            <a:r>
              <a:rPr lang="en-US" sz="1000" u="sng">
                <a:hlinkClick r:id="rId7">
                  <a:extLst>
                    <a:ext uri="{A12FA001-AC4F-418D-AE19-62706E023703}">
                      <ahyp:hlinkClr xmlns:ahyp="http://schemas.microsoft.com/office/drawing/2018/hyperlinkcolor" val="tx"/>
                    </a:ext>
                  </a:extLst>
                </a:hlinkClick>
              </a:rPr>
              <a:t>https://www.planetfitness.com/newsroom/press-release/planet-fitness-selects-huge-digital-agency-record</a:t>
            </a:r>
            <a:r>
              <a:rPr lang="en-US" sz="1000">
                <a:solidFill>
                  <a:schemeClr val="bg1"/>
                </a:solidFill>
              </a:rPr>
              <a:t> </a:t>
            </a:r>
          </a:p>
          <a:p>
            <a:pPr marL="457200" indent="-640080"/>
            <a:r>
              <a:rPr lang="en-US" sz="1000"/>
              <a:t>22</a:t>
            </a:r>
            <a:r>
              <a:rPr lang="en-US" sz="1000">
                <a:effectLst/>
              </a:rPr>
              <a:t>. Planet Fitness. (2023, March 1). </a:t>
            </a:r>
            <a:r>
              <a:rPr lang="en-US" sz="1000" i="1">
                <a:effectLst/>
              </a:rPr>
              <a:t>Planet Fitness Annual Report</a:t>
            </a:r>
            <a:r>
              <a:rPr lang="en-US" sz="1000">
                <a:effectLst/>
              </a:rPr>
              <a:t>. Planet Fitness Investor Resources. https://d18rn0p25nwr6d.cloudfront.net/CIK-0001637207/ccd62625-f28a-4001-800a-11eca686b606.pdf</a:t>
            </a:r>
            <a:r>
              <a:rPr lang="en-US" sz="1000"/>
              <a:t> </a:t>
            </a:r>
            <a:endParaRPr lang="en-US" sz="1000">
              <a:solidFill>
                <a:schemeClr val="bg1"/>
              </a:solidFill>
            </a:endParaRPr>
          </a:p>
          <a:p>
            <a:pPr marL="457200" indent="-640080"/>
            <a:r>
              <a:rPr lang="en-US" sz="1000">
                <a:solidFill>
                  <a:schemeClr val="bg1"/>
                </a:solidFill>
              </a:rPr>
              <a:t>23. Pringle, E. (2023). Planet Fitness’s ousted CEO still doesn’t know why he was fired—and he’s not allowed to ask his former colleagues about it either. </a:t>
            </a:r>
            <a:r>
              <a:rPr lang="en-US" sz="1000" err="1">
                <a:solidFill>
                  <a:schemeClr val="bg1"/>
                </a:solidFill>
              </a:rPr>
              <a:t>Fortune.Com</a:t>
            </a:r>
            <a:r>
              <a:rPr lang="en-US" sz="1000">
                <a:solidFill>
                  <a:schemeClr val="bg1"/>
                </a:solidFill>
              </a:rPr>
              <a:t>, N.PAG. </a:t>
            </a:r>
            <a:r>
              <a:rPr lang="en-US" sz="1000">
                <a:solidFill>
                  <a:schemeClr val="bg1"/>
                </a:solidFill>
                <a:hlinkClick r:id="rId8">
                  <a:extLst>
                    <a:ext uri="{A12FA001-AC4F-418D-AE19-62706E023703}">
                      <ahyp:hlinkClr xmlns:ahyp="http://schemas.microsoft.com/office/drawing/2018/hyperlinkcolor" val="tx"/>
                    </a:ext>
                  </a:extLst>
                </a:hlinkClick>
              </a:rPr>
              <a:t>https://web.p.ebscohost.com/ehost/detail/detail?vid=4&amp;sid=ad415b3e-faab-463d-8296-6756f55c78f2%40redis&amp;bdata=JkF1dGhUeXBlPWlwLGNvb2tpZSx1cmwsdWlkJnNpdGU9ZWhvc3QtbGl2ZQ%3d%3d#AN=172300046&amp;db=bth</a:t>
            </a:r>
          </a:p>
          <a:p>
            <a:endParaRPr lang="en-US" sz="1000">
              <a:solidFill>
                <a:schemeClr val="bg1"/>
              </a:solidFill>
            </a:endParaRPr>
          </a:p>
          <a:p>
            <a:pPr marL="457200" indent="-640080"/>
            <a:endParaRPr lang="en-US" sz="1000">
              <a:solidFill>
                <a:schemeClr val="bg1"/>
              </a:solidFill>
            </a:endParaRPr>
          </a:p>
          <a:p>
            <a:pPr indent="-914400"/>
            <a:endParaRPr lang="en-US" sz="1000">
              <a:solidFill>
                <a:schemeClr val="bg1"/>
              </a:solidFill>
            </a:endParaRPr>
          </a:p>
        </p:txBody>
      </p:sp>
    </p:spTree>
    <p:extLst>
      <p:ext uri="{BB962C8B-B14F-4D97-AF65-F5344CB8AC3E}">
        <p14:creationId xmlns:p14="http://schemas.microsoft.com/office/powerpoint/2010/main" val="795545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364"/>
        <p:cNvGrpSpPr/>
        <p:nvPr/>
      </p:nvGrpSpPr>
      <p:grpSpPr>
        <a:xfrm>
          <a:off x="0" y="0"/>
          <a:ext cx="0" cy="0"/>
          <a:chOff x="0" y="0"/>
          <a:chExt cx="0" cy="0"/>
        </a:xfrm>
      </p:grpSpPr>
      <p:sp>
        <p:nvSpPr>
          <p:cNvPr id="367" name="Google Shape;367;p26"/>
          <p:cNvSpPr/>
          <p:nvPr/>
        </p:nvSpPr>
        <p:spPr>
          <a:xfrm flipH="1">
            <a:off x="-796741" y="2004524"/>
            <a:ext cx="1952700" cy="1982400"/>
          </a:xfrm>
          <a:prstGeom prst="parallelogram">
            <a:avLst>
              <a:gd name="adj" fmla="val 57078"/>
            </a:avLst>
          </a:prstGeom>
          <a:gradFill>
            <a:gsLst>
              <a:gs pos="0">
                <a:srgbClr val="7030A0"/>
              </a:gs>
              <a:gs pos="100000">
                <a:schemeClr val="accent1">
                  <a:lumMod val="7500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6"/>
          <p:cNvSpPr/>
          <p:nvPr/>
        </p:nvSpPr>
        <p:spPr>
          <a:xfrm flipH="1">
            <a:off x="7420325" y="-165200"/>
            <a:ext cx="1388100" cy="1409400"/>
          </a:xfrm>
          <a:prstGeom prst="parallelogram">
            <a:avLst>
              <a:gd name="adj" fmla="val 57078"/>
            </a:avLst>
          </a:prstGeom>
          <a:gradFill>
            <a:gsLst>
              <a:gs pos="0">
                <a:srgbClr val="7030A0"/>
              </a:gs>
              <a:gs pos="100000">
                <a:schemeClr val="accent1">
                  <a:lumMod val="7500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6"/>
          <p:cNvSpPr/>
          <p:nvPr/>
        </p:nvSpPr>
        <p:spPr>
          <a:xfrm flipH="1">
            <a:off x="7544150" y="458425"/>
            <a:ext cx="927900" cy="942300"/>
          </a:xfrm>
          <a:prstGeom prst="parallelogram">
            <a:avLst>
              <a:gd name="adj" fmla="val 57078"/>
            </a:avLst>
          </a:prstGeom>
          <a:gradFill>
            <a:gsLst>
              <a:gs pos="0">
                <a:srgbClr val="7030A0"/>
              </a:gs>
              <a:gs pos="100000">
                <a:schemeClr val="accent1">
                  <a:lumMod val="7500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 name="Google Shape;370;p26"/>
          <p:cNvGrpSpPr/>
          <p:nvPr/>
        </p:nvGrpSpPr>
        <p:grpSpPr>
          <a:xfrm>
            <a:off x="681275" y="458425"/>
            <a:ext cx="223125" cy="1404088"/>
            <a:chOff x="681275" y="458425"/>
            <a:chExt cx="223125" cy="1404088"/>
          </a:xfrm>
        </p:grpSpPr>
        <p:sp>
          <p:nvSpPr>
            <p:cNvPr id="371" name="Google Shape;371;p26"/>
            <p:cNvSpPr/>
            <p:nvPr/>
          </p:nvSpPr>
          <p:spPr>
            <a:xfrm>
              <a:off x="681275" y="458425"/>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6"/>
            <p:cNvSpPr/>
            <p:nvPr/>
          </p:nvSpPr>
          <p:spPr>
            <a:xfrm>
              <a:off x="681275" y="702608"/>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6"/>
            <p:cNvSpPr/>
            <p:nvPr/>
          </p:nvSpPr>
          <p:spPr>
            <a:xfrm>
              <a:off x="681275" y="946790"/>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6"/>
            <p:cNvSpPr/>
            <p:nvPr/>
          </p:nvSpPr>
          <p:spPr>
            <a:xfrm>
              <a:off x="681275" y="1190973"/>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6"/>
            <p:cNvSpPr/>
            <p:nvPr/>
          </p:nvSpPr>
          <p:spPr>
            <a:xfrm>
              <a:off x="681275" y="1435155"/>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6"/>
            <p:cNvSpPr/>
            <p:nvPr/>
          </p:nvSpPr>
          <p:spPr>
            <a:xfrm>
              <a:off x="681275" y="1679338"/>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6"/>
            <p:cNvSpPr/>
            <p:nvPr/>
          </p:nvSpPr>
          <p:spPr>
            <a:xfrm>
              <a:off x="843200" y="580400"/>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6"/>
            <p:cNvSpPr/>
            <p:nvPr/>
          </p:nvSpPr>
          <p:spPr>
            <a:xfrm>
              <a:off x="843200" y="824583"/>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6"/>
            <p:cNvSpPr/>
            <p:nvPr/>
          </p:nvSpPr>
          <p:spPr>
            <a:xfrm>
              <a:off x="843200" y="1068765"/>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6"/>
            <p:cNvSpPr/>
            <p:nvPr/>
          </p:nvSpPr>
          <p:spPr>
            <a:xfrm>
              <a:off x="843200" y="1312948"/>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6"/>
            <p:cNvSpPr/>
            <p:nvPr/>
          </p:nvSpPr>
          <p:spPr>
            <a:xfrm>
              <a:off x="843200" y="1557130"/>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6"/>
            <p:cNvSpPr/>
            <p:nvPr/>
          </p:nvSpPr>
          <p:spPr>
            <a:xfrm>
              <a:off x="843200" y="1801313"/>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 name="Google Shape;383;p26"/>
          <p:cNvSpPr/>
          <p:nvPr/>
        </p:nvSpPr>
        <p:spPr>
          <a:xfrm>
            <a:off x="7657100" y="4299275"/>
            <a:ext cx="552600" cy="552600"/>
          </a:xfrm>
          <a:prstGeom prst="mathMultiply">
            <a:avLst>
              <a:gd name="adj1" fmla="val 23520"/>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6"/>
          <p:cNvSpPr/>
          <p:nvPr/>
        </p:nvSpPr>
        <p:spPr>
          <a:xfrm>
            <a:off x="8209700" y="4299275"/>
            <a:ext cx="552600" cy="552600"/>
          </a:xfrm>
          <a:prstGeom prst="mathMultiply">
            <a:avLst>
              <a:gd name="adj1" fmla="val 23520"/>
            </a:avLst>
          </a:pr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369;p26">
            <a:extLst>
              <a:ext uri="{FF2B5EF4-FFF2-40B4-BE49-F238E27FC236}">
                <a16:creationId xmlns:a16="http://schemas.microsoft.com/office/drawing/2014/main" id="{259B178C-353F-38AE-D43C-88125885ED70}"/>
              </a:ext>
            </a:extLst>
          </p:cNvPr>
          <p:cNvSpPr/>
          <p:nvPr/>
        </p:nvSpPr>
        <p:spPr>
          <a:xfrm flipH="1">
            <a:off x="668428" y="4581952"/>
            <a:ext cx="975062" cy="978367"/>
          </a:xfrm>
          <a:prstGeom prst="parallelogram">
            <a:avLst>
              <a:gd name="adj" fmla="val 57078"/>
            </a:avLst>
          </a:prstGeom>
          <a:gradFill>
            <a:gsLst>
              <a:gs pos="0">
                <a:srgbClr val="7030A0"/>
              </a:gs>
              <a:gs pos="100000">
                <a:schemeClr val="accent1">
                  <a:lumMod val="7500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67;p26">
            <a:extLst>
              <a:ext uri="{FF2B5EF4-FFF2-40B4-BE49-F238E27FC236}">
                <a16:creationId xmlns:a16="http://schemas.microsoft.com/office/drawing/2014/main" id="{1FCDD471-8829-9607-2FE1-C82558DBDBE0}"/>
              </a:ext>
            </a:extLst>
          </p:cNvPr>
          <p:cNvSpPr/>
          <p:nvPr/>
        </p:nvSpPr>
        <p:spPr>
          <a:xfrm flipH="1">
            <a:off x="-586744" y="3446460"/>
            <a:ext cx="1759819" cy="1868040"/>
          </a:xfrm>
          <a:prstGeom prst="parallelogram">
            <a:avLst>
              <a:gd name="adj" fmla="val 57078"/>
            </a:avLst>
          </a:prstGeom>
          <a:gradFill>
            <a:gsLst>
              <a:gs pos="0">
                <a:srgbClr val="7030A0"/>
              </a:gs>
              <a:gs pos="100000">
                <a:schemeClr val="accent1">
                  <a:lumMod val="7500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67;p26">
            <a:extLst>
              <a:ext uri="{FF2B5EF4-FFF2-40B4-BE49-F238E27FC236}">
                <a16:creationId xmlns:a16="http://schemas.microsoft.com/office/drawing/2014/main" id="{E4E9ACDE-7EE3-34D9-D6CD-1DF0DBD70D11}"/>
              </a:ext>
            </a:extLst>
          </p:cNvPr>
          <p:cNvSpPr/>
          <p:nvPr/>
        </p:nvSpPr>
        <p:spPr>
          <a:xfrm flipH="1">
            <a:off x="8401675" y="731791"/>
            <a:ext cx="1952648" cy="2107961"/>
          </a:xfrm>
          <a:prstGeom prst="parallelogram">
            <a:avLst>
              <a:gd name="adj" fmla="val 57078"/>
            </a:avLst>
          </a:prstGeom>
          <a:gradFill>
            <a:gsLst>
              <a:gs pos="0">
                <a:srgbClr val="7030A0"/>
              </a:gs>
              <a:gs pos="100000">
                <a:schemeClr val="accent1">
                  <a:lumMod val="7500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A991CDD9-95C6-3FA7-23DD-22E8039BB60C}"/>
              </a:ext>
            </a:extLst>
          </p:cNvPr>
          <p:cNvSpPr txBox="1"/>
          <p:nvPr/>
        </p:nvSpPr>
        <p:spPr>
          <a:xfrm rot="-5400000">
            <a:off x="542657" y="2426541"/>
            <a:ext cx="2657020" cy="830997"/>
          </a:xfrm>
          <a:prstGeom prst="rect">
            <a:avLst/>
          </a:prstGeom>
          <a:noFill/>
        </p:spPr>
        <p:txBody>
          <a:bodyPr wrap="square" lIns="91440" tIns="45720" rIns="91440" bIns="45720" anchor="t">
            <a:spAutoFit/>
          </a:bodyPr>
          <a:lstStyle/>
          <a:p>
            <a:r>
              <a:rPr lang="en-US" sz="4800">
                <a:solidFill>
                  <a:srgbClr val="7030A0"/>
                </a:solidFill>
                <a:latin typeface="Bahnschrift"/>
                <a:sym typeface="Oswald"/>
              </a:rPr>
              <a:t>Contents</a:t>
            </a:r>
            <a:endParaRPr lang="en-US" sz="1800">
              <a:latin typeface="Bahnschrift"/>
            </a:endParaRPr>
          </a:p>
        </p:txBody>
      </p:sp>
      <p:sp>
        <p:nvSpPr>
          <p:cNvPr id="6" name="Rectangle 5">
            <a:extLst>
              <a:ext uri="{FF2B5EF4-FFF2-40B4-BE49-F238E27FC236}">
                <a16:creationId xmlns:a16="http://schemas.microsoft.com/office/drawing/2014/main" id="{04008593-A254-267A-9BDB-D63F702722DD}"/>
              </a:ext>
            </a:extLst>
          </p:cNvPr>
          <p:cNvSpPr/>
          <p:nvPr/>
        </p:nvSpPr>
        <p:spPr>
          <a:xfrm>
            <a:off x="2258785" y="1147536"/>
            <a:ext cx="81643" cy="398235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8438506-CFD2-3D5D-91A2-0F7502689225}"/>
              </a:ext>
            </a:extLst>
          </p:cNvPr>
          <p:cNvSpPr txBox="1"/>
          <p:nvPr/>
        </p:nvSpPr>
        <p:spPr>
          <a:xfrm>
            <a:off x="2621642" y="1179285"/>
            <a:ext cx="27214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7030A0"/>
                </a:solidFill>
                <a:latin typeface="Bahnschrift"/>
              </a:rPr>
              <a:t>1</a:t>
            </a:r>
            <a:endParaRPr lang="en-US"/>
          </a:p>
        </p:txBody>
      </p:sp>
      <p:sp>
        <p:nvSpPr>
          <p:cNvPr id="10" name="TextBox 9">
            <a:extLst>
              <a:ext uri="{FF2B5EF4-FFF2-40B4-BE49-F238E27FC236}">
                <a16:creationId xmlns:a16="http://schemas.microsoft.com/office/drawing/2014/main" id="{51CE71E0-4D06-5E3B-DD4A-68C694163D6F}"/>
              </a:ext>
            </a:extLst>
          </p:cNvPr>
          <p:cNvSpPr txBox="1"/>
          <p:nvPr/>
        </p:nvSpPr>
        <p:spPr>
          <a:xfrm>
            <a:off x="2621642" y="1605642"/>
            <a:ext cx="27214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7030A0"/>
                </a:solidFill>
                <a:latin typeface="Bahnschrift"/>
              </a:rPr>
              <a:t>2</a:t>
            </a:r>
            <a:endParaRPr lang="en-US"/>
          </a:p>
        </p:txBody>
      </p:sp>
      <p:sp>
        <p:nvSpPr>
          <p:cNvPr id="11" name="TextBox 10">
            <a:extLst>
              <a:ext uri="{FF2B5EF4-FFF2-40B4-BE49-F238E27FC236}">
                <a16:creationId xmlns:a16="http://schemas.microsoft.com/office/drawing/2014/main" id="{3B589916-F867-667C-2EB6-99E861FC9CAE}"/>
              </a:ext>
            </a:extLst>
          </p:cNvPr>
          <p:cNvSpPr txBox="1"/>
          <p:nvPr/>
        </p:nvSpPr>
        <p:spPr>
          <a:xfrm>
            <a:off x="2621643" y="2032000"/>
            <a:ext cx="27214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7030A0"/>
                </a:solidFill>
                <a:latin typeface="Bahnschrift"/>
              </a:rPr>
              <a:t>3</a:t>
            </a:r>
            <a:endParaRPr lang="en-US"/>
          </a:p>
        </p:txBody>
      </p:sp>
      <p:sp>
        <p:nvSpPr>
          <p:cNvPr id="12" name="TextBox 11">
            <a:extLst>
              <a:ext uri="{FF2B5EF4-FFF2-40B4-BE49-F238E27FC236}">
                <a16:creationId xmlns:a16="http://schemas.microsoft.com/office/drawing/2014/main" id="{59238DEB-C8EB-386B-B9AD-64B20CF49DDE}"/>
              </a:ext>
            </a:extLst>
          </p:cNvPr>
          <p:cNvSpPr txBox="1"/>
          <p:nvPr/>
        </p:nvSpPr>
        <p:spPr>
          <a:xfrm>
            <a:off x="2621642" y="2458356"/>
            <a:ext cx="27214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7030A0"/>
                </a:solidFill>
                <a:latin typeface="Bahnschrift"/>
              </a:rPr>
              <a:t>4</a:t>
            </a:r>
            <a:endParaRPr lang="en-US"/>
          </a:p>
        </p:txBody>
      </p:sp>
      <p:sp>
        <p:nvSpPr>
          <p:cNvPr id="13" name="TextBox 12">
            <a:extLst>
              <a:ext uri="{FF2B5EF4-FFF2-40B4-BE49-F238E27FC236}">
                <a16:creationId xmlns:a16="http://schemas.microsoft.com/office/drawing/2014/main" id="{072DEB77-9F69-1F78-E47B-CE7FC0B9F4C7}"/>
              </a:ext>
            </a:extLst>
          </p:cNvPr>
          <p:cNvSpPr txBox="1"/>
          <p:nvPr/>
        </p:nvSpPr>
        <p:spPr>
          <a:xfrm>
            <a:off x="2621642" y="2884713"/>
            <a:ext cx="27214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7030A0"/>
                </a:solidFill>
                <a:latin typeface="Bahnschrift"/>
              </a:rPr>
              <a:t>5</a:t>
            </a:r>
            <a:endParaRPr lang="en-US"/>
          </a:p>
        </p:txBody>
      </p:sp>
      <p:sp>
        <p:nvSpPr>
          <p:cNvPr id="14" name="TextBox 13">
            <a:extLst>
              <a:ext uri="{FF2B5EF4-FFF2-40B4-BE49-F238E27FC236}">
                <a16:creationId xmlns:a16="http://schemas.microsoft.com/office/drawing/2014/main" id="{6D4F3E3E-0960-9057-B4AD-9F91EC078BC2}"/>
              </a:ext>
            </a:extLst>
          </p:cNvPr>
          <p:cNvSpPr txBox="1"/>
          <p:nvPr/>
        </p:nvSpPr>
        <p:spPr>
          <a:xfrm>
            <a:off x="2621642" y="3311071"/>
            <a:ext cx="27214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7030A0"/>
                </a:solidFill>
                <a:latin typeface="Bahnschrift"/>
              </a:rPr>
              <a:t>6</a:t>
            </a:r>
          </a:p>
        </p:txBody>
      </p:sp>
      <p:sp>
        <p:nvSpPr>
          <p:cNvPr id="15" name="TextBox 14">
            <a:extLst>
              <a:ext uri="{FF2B5EF4-FFF2-40B4-BE49-F238E27FC236}">
                <a16:creationId xmlns:a16="http://schemas.microsoft.com/office/drawing/2014/main" id="{4240295E-CEFD-CF84-C703-5A368FC3EE90}"/>
              </a:ext>
            </a:extLst>
          </p:cNvPr>
          <p:cNvSpPr txBox="1"/>
          <p:nvPr/>
        </p:nvSpPr>
        <p:spPr>
          <a:xfrm>
            <a:off x="2621642" y="3737428"/>
            <a:ext cx="27214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ctr"/>
            <a:r>
              <a:rPr lang="en-US" sz="2000" b="1">
                <a:solidFill>
                  <a:srgbClr val="7030A0"/>
                </a:solidFill>
                <a:latin typeface="Bahnschrift"/>
              </a:rPr>
              <a:t>7</a:t>
            </a:r>
            <a:endParaRPr lang="en-US"/>
          </a:p>
        </p:txBody>
      </p:sp>
      <p:sp>
        <p:nvSpPr>
          <p:cNvPr id="16" name="TextBox 15">
            <a:extLst>
              <a:ext uri="{FF2B5EF4-FFF2-40B4-BE49-F238E27FC236}">
                <a16:creationId xmlns:a16="http://schemas.microsoft.com/office/drawing/2014/main" id="{232D89F0-982A-0366-E9AF-BFE185CB79C7}"/>
              </a:ext>
            </a:extLst>
          </p:cNvPr>
          <p:cNvSpPr txBox="1"/>
          <p:nvPr/>
        </p:nvSpPr>
        <p:spPr>
          <a:xfrm>
            <a:off x="3474356" y="1224642"/>
            <a:ext cx="80282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rgbClr val="7030A0"/>
                </a:solidFill>
                <a:latin typeface="Bahnschrift"/>
              </a:rPr>
              <a:t>PEST</a:t>
            </a:r>
          </a:p>
        </p:txBody>
      </p:sp>
      <p:sp>
        <p:nvSpPr>
          <p:cNvPr id="17" name="TextBox 16">
            <a:extLst>
              <a:ext uri="{FF2B5EF4-FFF2-40B4-BE49-F238E27FC236}">
                <a16:creationId xmlns:a16="http://schemas.microsoft.com/office/drawing/2014/main" id="{8EB1F9BE-3EFC-C6E7-595F-CCA80B48A0D8}"/>
              </a:ext>
            </a:extLst>
          </p:cNvPr>
          <p:cNvSpPr txBox="1"/>
          <p:nvPr/>
        </p:nvSpPr>
        <p:spPr>
          <a:xfrm>
            <a:off x="3637641" y="2195284"/>
            <a:ext cx="27214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000" b="1">
              <a:solidFill>
                <a:srgbClr val="7030A0"/>
              </a:solidFill>
              <a:latin typeface="Bahnschrift"/>
            </a:endParaRPr>
          </a:p>
        </p:txBody>
      </p:sp>
      <p:sp>
        <p:nvSpPr>
          <p:cNvPr id="18" name="TextBox 17">
            <a:extLst>
              <a:ext uri="{FF2B5EF4-FFF2-40B4-BE49-F238E27FC236}">
                <a16:creationId xmlns:a16="http://schemas.microsoft.com/office/drawing/2014/main" id="{BBA9ABC6-CF91-679A-0E93-97D20200E1A7}"/>
              </a:ext>
            </a:extLst>
          </p:cNvPr>
          <p:cNvSpPr txBox="1"/>
          <p:nvPr/>
        </p:nvSpPr>
        <p:spPr>
          <a:xfrm>
            <a:off x="3782784" y="2340427"/>
            <a:ext cx="27214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000" b="1">
              <a:solidFill>
                <a:srgbClr val="7030A0"/>
              </a:solidFill>
              <a:latin typeface="Bahnschrift"/>
            </a:endParaRPr>
          </a:p>
        </p:txBody>
      </p:sp>
      <p:sp>
        <p:nvSpPr>
          <p:cNvPr id="20" name="TextBox 19">
            <a:extLst>
              <a:ext uri="{FF2B5EF4-FFF2-40B4-BE49-F238E27FC236}">
                <a16:creationId xmlns:a16="http://schemas.microsoft.com/office/drawing/2014/main" id="{8EF9CB4D-3966-E71A-5DD9-72002B85EBDB}"/>
              </a:ext>
            </a:extLst>
          </p:cNvPr>
          <p:cNvSpPr txBox="1"/>
          <p:nvPr/>
        </p:nvSpPr>
        <p:spPr>
          <a:xfrm>
            <a:off x="3474355" y="1650998"/>
            <a:ext cx="3008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7030A0"/>
                </a:solidFill>
                <a:latin typeface="Bahnschrift"/>
              </a:rPr>
              <a:t>Porter's Five Forces &amp; Key Players</a:t>
            </a:r>
          </a:p>
        </p:txBody>
      </p:sp>
      <p:sp>
        <p:nvSpPr>
          <p:cNvPr id="21" name="TextBox 20">
            <a:extLst>
              <a:ext uri="{FF2B5EF4-FFF2-40B4-BE49-F238E27FC236}">
                <a16:creationId xmlns:a16="http://schemas.microsoft.com/office/drawing/2014/main" id="{E292B744-D1F8-F917-9C2E-4728546794F3}"/>
              </a:ext>
            </a:extLst>
          </p:cNvPr>
          <p:cNvSpPr txBox="1"/>
          <p:nvPr/>
        </p:nvSpPr>
        <p:spPr>
          <a:xfrm>
            <a:off x="3474356" y="2077356"/>
            <a:ext cx="224530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7030A0"/>
                </a:solidFill>
                <a:latin typeface="Bahnschrift"/>
              </a:rPr>
              <a:t>Investigating Key Players</a:t>
            </a:r>
            <a:endParaRPr lang="en-US"/>
          </a:p>
        </p:txBody>
      </p:sp>
      <p:sp>
        <p:nvSpPr>
          <p:cNvPr id="22" name="TextBox 21">
            <a:extLst>
              <a:ext uri="{FF2B5EF4-FFF2-40B4-BE49-F238E27FC236}">
                <a16:creationId xmlns:a16="http://schemas.microsoft.com/office/drawing/2014/main" id="{98EDA6FB-5F2E-A359-55A0-33EC4E5482F1}"/>
              </a:ext>
            </a:extLst>
          </p:cNvPr>
          <p:cNvSpPr txBox="1"/>
          <p:nvPr/>
        </p:nvSpPr>
        <p:spPr>
          <a:xfrm>
            <a:off x="3474356" y="2498611"/>
            <a:ext cx="208472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7030A0"/>
                </a:solidFill>
                <a:latin typeface="Bahnschrift"/>
              </a:rPr>
              <a:t>Key Success Factors</a:t>
            </a:r>
          </a:p>
        </p:txBody>
      </p:sp>
      <p:sp>
        <p:nvSpPr>
          <p:cNvPr id="23" name="TextBox 22">
            <a:extLst>
              <a:ext uri="{FF2B5EF4-FFF2-40B4-BE49-F238E27FC236}">
                <a16:creationId xmlns:a16="http://schemas.microsoft.com/office/drawing/2014/main" id="{DC738E07-5526-4018-9DA1-91AC3CC44037}"/>
              </a:ext>
            </a:extLst>
          </p:cNvPr>
          <p:cNvSpPr txBox="1"/>
          <p:nvPr/>
        </p:nvSpPr>
        <p:spPr>
          <a:xfrm>
            <a:off x="3474356" y="2930071"/>
            <a:ext cx="234334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7030A0"/>
                </a:solidFill>
                <a:latin typeface="Bahnschrift"/>
              </a:rPr>
              <a:t>Diamond E Framework</a:t>
            </a:r>
          </a:p>
        </p:txBody>
      </p:sp>
      <p:sp>
        <p:nvSpPr>
          <p:cNvPr id="24" name="TextBox 23">
            <a:extLst>
              <a:ext uri="{FF2B5EF4-FFF2-40B4-BE49-F238E27FC236}">
                <a16:creationId xmlns:a16="http://schemas.microsoft.com/office/drawing/2014/main" id="{E9E53AFF-19E8-7F00-39F7-E0FEAF09A50C}"/>
              </a:ext>
            </a:extLst>
          </p:cNvPr>
          <p:cNvSpPr txBox="1"/>
          <p:nvPr/>
        </p:nvSpPr>
        <p:spPr>
          <a:xfrm>
            <a:off x="3474356" y="3356428"/>
            <a:ext cx="159203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rgbClr val="7030A0"/>
                </a:solidFill>
                <a:latin typeface="Bahnschrift"/>
              </a:rPr>
              <a:t>Recommendation</a:t>
            </a:r>
            <a:endParaRPr lang="en-US"/>
          </a:p>
        </p:txBody>
      </p:sp>
      <p:sp>
        <p:nvSpPr>
          <p:cNvPr id="25" name="TextBox 24">
            <a:extLst>
              <a:ext uri="{FF2B5EF4-FFF2-40B4-BE49-F238E27FC236}">
                <a16:creationId xmlns:a16="http://schemas.microsoft.com/office/drawing/2014/main" id="{576443E6-10A2-6448-5AFE-80E5FE4694AF}"/>
              </a:ext>
            </a:extLst>
          </p:cNvPr>
          <p:cNvSpPr txBox="1"/>
          <p:nvPr/>
        </p:nvSpPr>
        <p:spPr>
          <a:xfrm>
            <a:off x="3474354" y="3782784"/>
            <a:ext cx="421397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7030A0"/>
                </a:solidFill>
                <a:latin typeface="Bahnschrift"/>
              </a:rPr>
              <a:t>Implementation Plan &amp; Risk </a:t>
            </a:r>
            <a:r>
              <a:rPr lang="en-US" sz="1400">
                <a:solidFill>
                  <a:srgbClr val="7030A0"/>
                </a:solidFill>
                <a:latin typeface="Bahnschrift"/>
                <a:sym typeface="Oswald"/>
              </a:rPr>
              <a:t>Mitigation Strategy</a:t>
            </a:r>
            <a:endParaRPr lang="en-US">
              <a:latin typeface="Bahnschrift"/>
            </a:endParaRPr>
          </a:p>
        </p:txBody>
      </p:sp>
    </p:spTree>
    <p:extLst>
      <p:ext uri="{BB962C8B-B14F-4D97-AF65-F5344CB8AC3E}">
        <p14:creationId xmlns:p14="http://schemas.microsoft.com/office/powerpoint/2010/main" val="3328108742"/>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364"/>
        <p:cNvGrpSpPr/>
        <p:nvPr/>
      </p:nvGrpSpPr>
      <p:grpSpPr>
        <a:xfrm>
          <a:off x="0" y="0"/>
          <a:ext cx="0" cy="0"/>
          <a:chOff x="0" y="0"/>
          <a:chExt cx="0" cy="0"/>
        </a:xfrm>
      </p:grpSpPr>
      <p:sp>
        <p:nvSpPr>
          <p:cNvPr id="44" name="Rectangle 43">
            <a:extLst>
              <a:ext uri="{FF2B5EF4-FFF2-40B4-BE49-F238E27FC236}">
                <a16:creationId xmlns:a16="http://schemas.microsoft.com/office/drawing/2014/main" id="{AE7AA9C2-2F6A-B2F2-9E8E-8A704F9EECC0}"/>
              </a:ext>
            </a:extLst>
          </p:cNvPr>
          <p:cNvSpPr/>
          <p:nvPr/>
        </p:nvSpPr>
        <p:spPr>
          <a:xfrm>
            <a:off x="7711224" y="229897"/>
            <a:ext cx="2810845" cy="186612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52207F3-2617-BDED-2701-30C8AE9A997A}"/>
              </a:ext>
            </a:extLst>
          </p:cNvPr>
          <p:cNvSpPr/>
          <p:nvPr/>
        </p:nvSpPr>
        <p:spPr>
          <a:xfrm>
            <a:off x="-571501" y="3388178"/>
            <a:ext cx="2810845" cy="186612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Google Shape;367;p26"/>
          <p:cNvSpPr/>
          <p:nvPr/>
        </p:nvSpPr>
        <p:spPr>
          <a:xfrm rot="4440000" flipH="1">
            <a:off x="-640726" y="-827250"/>
            <a:ext cx="1806180" cy="2007184"/>
          </a:xfrm>
          <a:prstGeom prst="parallelogram">
            <a:avLst>
              <a:gd name="adj" fmla="val 57078"/>
            </a:avLst>
          </a:prstGeom>
          <a:gradFill>
            <a:gsLst>
              <a:gs pos="0">
                <a:srgbClr val="7030A0"/>
              </a:gs>
              <a:gs pos="100000">
                <a:schemeClr val="accent1">
                  <a:lumMod val="7500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 name="Google Shape;370;p26"/>
          <p:cNvGrpSpPr/>
          <p:nvPr/>
        </p:nvGrpSpPr>
        <p:grpSpPr>
          <a:xfrm>
            <a:off x="681275" y="458425"/>
            <a:ext cx="223125" cy="1404088"/>
            <a:chOff x="681275" y="458425"/>
            <a:chExt cx="223125" cy="1404088"/>
          </a:xfrm>
        </p:grpSpPr>
        <p:sp>
          <p:nvSpPr>
            <p:cNvPr id="371" name="Google Shape;371;p26"/>
            <p:cNvSpPr/>
            <p:nvPr/>
          </p:nvSpPr>
          <p:spPr>
            <a:xfrm>
              <a:off x="681275" y="458425"/>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6"/>
            <p:cNvSpPr/>
            <p:nvPr/>
          </p:nvSpPr>
          <p:spPr>
            <a:xfrm>
              <a:off x="681275" y="702608"/>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6"/>
            <p:cNvSpPr/>
            <p:nvPr/>
          </p:nvSpPr>
          <p:spPr>
            <a:xfrm>
              <a:off x="681275" y="946790"/>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6"/>
            <p:cNvSpPr/>
            <p:nvPr/>
          </p:nvSpPr>
          <p:spPr>
            <a:xfrm>
              <a:off x="681275" y="1190973"/>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6"/>
            <p:cNvSpPr/>
            <p:nvPr/>
          </p:nvSpPr>
          <p:spPr>
            <a:xfrm>
              <a:off x="681275" y="1435155"/>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6"/>
            <p:cNvSpPr/>
            <p:nvPr/>
          </p:nvSpPr>
          <p:spPr>
            <a:xfrm>
              <a:off x="681275" y="1679338"/>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6"/>
            <p:cNvSpPr/>
            <p:nvPr/>
          </p:nvSpPr>
          <p:spPr>
            <a:xfrm>
              <a:off x="843200" y="580400"/>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6"/>
            <p:cNvSpPr/>
            <p:nvPr/>
          </p:nvSpPr>
          <p:spPr>
            <a:xfrm>
              <a:off x="843200" y="824583"/>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6"/>
            <p:cNvSpPr/>
            <p:nvPr/>
          </p:nvSpPr>
          <p:spPr>
            <a:xfrm>
              <a:off x="843200" y="1068765"/>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6"/>
            <p:cNvSpPr/>
            <p:nvPr/>
          </p:nvSpPr>
          <p:spPr>
            <a:xfrm>
              <a:off x="843200" y="1312948"/>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6"/>
            <p:cNvSpPr/>
            <p:nvPr/>
          </p:nvSpPr>
          <p:spPr>
            <a:xfrm>
              <a:off x="843200" y="1557130"/>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6"/>
            <p:cNvSpPr/>
            <p:nvPr/>
          </p:nvSpPr>
          <p:spPr>
            <a:xfrm>
              <a:off x="843200" y="1801313"/>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 name="Google Shape;383;p26"/>
          <p:cNvSpPr/>
          <p:nvPr/>
        </p:nvSpPr>
        <p:spPr>
          <a:xfrm>
            <a:off x="3809827" y="4560307"/>
            <a:ext cx="552600" cy="552600"/>
          </a:xfrm>
          <a:prstGeom prst="mathMultiply">
            <a:avLst>
              <a:gd name="adj1" fmla="val 23520"/>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6"/>
          <p:cNvSpPr/>
          <p:nvPr/>
        </p:nvSpPr>
        <p:spPr>
          <a:xfrm>
            <a:off x="4766147" y="4562662"/>
            <a:ext cx="552600" cy="552600"/>
          </a:xfrm>
          <a:prstGeom prst="mathMultiply">
            <a:avLst>
              <a:gd name="adj1" fmla="val 23520"/>
            </a:avLst>
          </a:pr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67;p26">
            <a:extLst>
              <a:ext uri="{FF2B5EF4-FFF2-40B4-BE49-F238E27FC236}">
                <a16:creationId xmlns:a16="http://schemas.microsoft.com/office/drawing/2014/main" id="{1FCDD471-8829-9607-2FE1-C82558DBDBE0}"/>
              </a:ext>
            </a:extLst>
          </p:cNvPr>
          <p:cNvSpPr/>
          <p:nvPr/>
        </p:nvSpPr>
        <p:spPr>
          <a:xfrm flipH="1">
            <a:off x="-740236" y="3786187"/>
            <a:ext cx="1759819" cy="1868040"/>
          </a:xfrm>
          <a:prstGeom prst="parallelogram">
            <a:avLst>
              <a:gd name="adj" fmla="val 57078"/>
            </a:avLst>
          </a:prstGeom>
          <a:gradFill>
            <a:gsLst>
              <a:gs pos="0">
                <a:srgbClr val="7030A0"/>
              </a:gs>
              <a:gs pos="100000">
                <a:schemeClr val="accent1">
                  <a:lumMod val="7500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67;p26">
            <a:extLst>
              <a:ext uri="{FF2B5EF4-FFF2-40B4-BE49-F238E27FC236}">
                <a16:creationId xmlns:a16="http://schemas.microsoft.com/office/drawing/2014/main" id="{E4E9ACDE-7EE3-34D9-D6CD-1DF0DBD70D11}"/>
              </a:ext>
            </a:extLst>
          </p:cNvPr>
          <p:cNvSpPr/>
          <p:nvPr/>
        </p:nvSpPr>
        <p:spPr>
          <a:xfrm flipH="1">
            <a:off x="8160847" y="-404824"/>
            <a:ext cx="2044496" cy="1939573"/>
          </a:xfrm>
          <a:prstGeom prst="parallelogram">
            <a:avLst>
              <a:gd name="adj" fmla="val 57078"/>
            </a:avLst>
          </a:prstGeom>
          <a:gradFill>
            <a:gsLst>
              <a:gs pos="0">
                <a:srgbClr val="7030A0"/>
              </a:gs>
              <a:gs pos="100000">
                <a:schemeClr val="accent1">
                  <a:lumMod val="7500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Title 2">
            <a:extLst>
              <a:ext uri="{FF2B5EF4-FFF2-40B4-BE49-F238E27FC236}">
                <a16:creationId xmlns:a16="http://schemas.microsoft.com/office/drawing/2014/main" id="{B58E6B15-9A2C-63B8-B1DA-38BFB46E5DCE}"/>
              </a:ext>
            </a:extLst>
          </p:cNvPr>
          <p:cNvSpPr txBox="1">
            <a:spLocks/>
          </p:cNvSpPr>
          <p:nvPr/>
        </p:nvSpPr>
        <p:spPr>
          <a:xfrm>
            <a:off x="1579905" y="35874"/>
            <a:ext cx="6008391" cy="4632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8500"/>
              <a:buFont typeface="Oswald"/>
              <a:buNone/>
              <a:defRPr sz="72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8500"/>
              <a:buFont typeface="Oswald"/>
              <a:buNone/>
              <a:defRPr sz="8500" b="1" i="0" u="none" strike="noStrike" cap="none">
                <a:solidFill>
                  <a:schemeClr val="dk1"/>
                </a:solidFill>
                <a:latin typeface="Oswald"/>
                <a:ea typeface="Oswald"/>
                <a:cs typeface="Oswald"/>
                <a:sym typeface="Oswald"/>
              </a:defRPr>
            </a:lvl2pPr>
            <a:lvl3pPr marR="0" lvl="2" algn="ctr" rtl="0">
              <a:lnSpc>
                <a:spcPct val="100000"/>
              </a:lnSpc>
              <a:spcBef>
                <a:spcPts val="0"/>
              </a:spcBef>
              <a:spcAft>
                <a:spcPts val="0"/>
              </a:spcAft>
              <a:buClr>
                <a:schemeClr val="dk1"/>
              </a:buClr>
              <a:buSzPts val="8500"/>
              <a:buFont typeface="Oswald"/>
              <a:buNone/>
              <a:defRPr sz="8500" b="1" i="0" u="none" strike="noStrike" cap="none">
                <a:solidFill>
                  <a:schemeClr val="dk1"/>
                </a:solidFill>
                <a:latin typeface="Oswald"/>
                <a:ea typeface="Oswald"/>
                <a:cs typeface="Oswald"/>
                <a:sym typeface="Oswald"/>
              </a:defRPr>
            </a:lvl3pPr>
            <a:lvl4pPr marR="0" lvl="3" algn="ctr" rtl="0">
              <a:lnSpc>
                <a:spcPct val="100000"/>
              </a:lnSpc>
              <a:spcBef>
                <a:spcPts val="0"/>
              </a:spcBef>
              <a:spcAft>
                <a:spcPts val="0"/>
              </a:spcAft>
              <a:buClr>
                <a:schemeClr val="dk1"/>
              </a:buClr>
              <a:buSzPts val="8500"/>
              <a:buFont typeface="Oswald"/>
              <a:buNone/>
              <a:defRPr sz="8500" b="1" i="0" u="none" strike="noStrike" cap="none">
                <a:solidFill>
                  <a:schemeClr val="dk1"/>
                </a:solidFill>
                <a:latin typeface="Oswald"/>
                <a:ea typeface="Oswald"/>
                <a:cs typeface="Oswald"/>
                <a:sym typeface="Oswald"/>
              </a:defRPr>
            </a:lvl4pPr>
            <a:lvl5pPr marR="0" lvl="4" algn="ctr" rtl="0">
              <a:lnSpc>
                <a:spcPct val="100000"/>
              </a:lnSpc>
              <a:spcBef>
                <a:spcPts val="0"/>
              </a:spcBef>
              <a:spcAft>
                <a:spcPts val="0"/>
              </a:spcAft>
              <a:buClr>
                <a:schemeClr val="dk1"/>
              </a:buClr>
              <a:buSzPts val="8500"/>
              <a:buFont typeface="Oswald"/>
              <a:buNone/>
              <a:defRPr sz="8500" b="1" i="0" u="none" strike="noStrike" cap="none">
                <a:solidFill>
                  <a:schemeClr val="dk1"/>
                </a:solidFill>
                <a:latin typeface="Oswald"/>
                <a:ea typeface="Oswald"/>
                <a:cs typeface="Oswald"/>
                <a:sym typeface="Oswald"/>
              </a:defRPr>
            </a:lvl5pPr>
            <a:lvl6pPr marR="0" lvl="5" algn="ctr" rtl="0">
              <a:lnSpc>
                <a:spcPct val="100000"/>
              </a:lnSpc>
              <a:spcBef>
                <a:spcPts val="0"/>
              </a:spcBef>
              <a:spcAft>
                <a:spcPts val="0"/>
              </a:spcAft>
              <a:buClr>
                <a:schemeClr val="dk1"/>
              </a:buClr>
              <a:buSzPts val="8500"/>
              <a:buFont typeface="Oswald"/>
              <a:buNone/>
              <a:defRPr sz="8500" b="1" i="0" u="none" strike="noStrike" cap="none">
                <a:solidFill>
                  <a:schemeClr val="dk1"/>
                </a:solidFill>
                <a:latin typeface="Oswald"/>
                <a:ea typeface="Oswald"/>
                <a:cs typeface="Oswald"/>
                <a:sym typeface="Oswald"/>
              </a:defRPr>
            </a:lvl6pPr>
            <a:lvl7pPr marR="0" lvl="6" algn="ctr" rtl="0">
              <a:lnSpc>
                <a:spcPct val="100000"/>
              </a:lnSpc>
              <a:spcBef>
                <a:spcPts val="0"/>
              </a:spcBef>
              <a:spcAft>
                <a:spcPts val="0"/>
              </a:spcAft>
              <a:buClr>
                <a:schemeClr val="dk1"/>
              </a:buClr>
              <a:buSzPts val="8500"/>
              <a:buFont typeface="Oswald"/>
              <a:buNone/>
              <a:defRPr sz="8500" b="1" i="0" u="none" strike="noStrike" cap="none">
                <a:solidFill>
                  <a:schemeClr val="dk1"/>
                </a:solidFill>
                <a:latin typeface="Oswald"/>
                <a:ea typeface="Oswald"/>
                <a:cs typeface="Oswald"/>
                <a:sym typeface="Oswald"/>
              </a:defRPr>
            </a:lvl7pPr>
            <a:lvl8pPr marR="0" lvl="7" algn="ctr" rtl="0">
              <a:lnSpc>
                <a:spcPct val="100000"/>
              </a:lnSpc>
              <a:spcBef>
                <a:spcPts val="0"/>
              </a:spcBef>
              <a:spcAft>
                <a:spcPts val="0"/>
              </a:spcAft>
              <a:buClr>
                <a:schemeClr val="dk1"/>
              </a:buClr>
              <a:buSzPts val="8500"/>
              <a:buFont typeface="Oswald"/>
              <a:buNone/>
              <a:defRPr sz="8500" b="1" i="0" u="none" strike="noStrike" cap="none">
                <a:solidFill>
                  <a:schemeClr val="dk1"/>
                </a:solidFill>
                <a:latin typeface="Oswald"/>
                <a:ea typeface="Oswald"/>
                <a:cs typeface="Oswald"/>
                <a:sym typeface="Oswald"/>
              </a:defRPr>
            </a:lvl8pPr>
            <a:lvl9pPr marR="0" lvl="8" algn="ctr" rtl="0">
              <a:lnSpc>
                <a:spcPct val="100000"/>
              </a:lnSpc>
              <a:spcBef>
                <a:spcPts val="0"/>
              </a:spcBef>
              <a:spcAft>
                <a:spcPts val="0"/>
              </a:spcAft>
              <a:buClr>
                <a:schemeClr val="dk1"/>
              </a:buClr>
              <a:buSzPts val="8500"/>
              <a:buFont typeface="Oswald"/>
              <a:buNone/>
              <a:defRPr sz="8500" b="1" i="0" u="none" strike="noStrike" cap="none">
                <a:solidFill>
                  <a:schemeClr val="dk1"/>
                </a:solidFill>
                <a:latin typeface="Oswald"/>
                <a:ea typeface="Oswald"/>
                <a:cs typeface="Oswald"/>
                <a:sym typeface="Oswald"/>
              </a:defRPr>
            </a:lvl9pPr>
          </a:lstStyle>
          <a:p>
            <a:r>
              <a:rPr lang="en-US" sz="2000">
                <a:solidFill>
                  <a:srgbClr val="7030A0"/>
                </a:solidFill>
                <a:latin typeface="Bahnschrift"/>
              </a:rPr>
              <a:t>Highlighting Opportunities &amp; Threats Through PEST</a:t>
            </a:r>
          </a:p>
        </p:txBody>
      </p:sp>
      <p:cxnSp>
        <p:nvCxnSpPr>
          <p:cNvPr id="7" name="Straight Arrow Connector 6">
            <a:extLst>
              <a:ext uri="{FF2B5EF4-FFF2-40B4-BE49-F238E27FC236}">
                <a16:creationId xmlns:a16="http://schemas.microsoft.com/office/drawing/2014/main" id="{C5AF598D-BB22-2B58-B2E4-822C5C5D7F60}"/>
              </a:ext>
            </a:extLst>
          </p:cNvPr>
          <p:cNvCxnSpPr/>
          <p:nvPr/>
        </p:nvCxnSpPr>
        <p:spPr>
          <a:xfrm flipV="1">
            <a:off x="1671487" y="455560"/>
            <a:ext cx="5811035" cy="6563"/>
          </a:xfrm>
          <a:prstGeom prst="straightConnector1">
            <a:avLst/>
          </a:prstGeom>
          <a:ln w="12700"/>
        </p:spPr>
        <p:style>
          <a:lnRef idx="1">
            <a:schemeClr val="accent1"/>
          </a:lnRef>
          <a:fillRef idx="0">
            <a:schemeClr val="accent1"/>
          </a:fillRef>
          <a:effectRef idx="0">
            <a:schemeClr val="accent1"/>
          </a:effectRef>
          <a:fontRef idx="minor">
            <a:schemeClr val="tx1"/>
          </a:fontRef>
        </p:style>
      </p:cxnSp>
      <p:sp>
        <p:nvSpPr>
          <p:cNvPr id="336" name="TextBox 335">
            <a:extLst>
              <a:ext uri="{FF2B5EF4-FFF2-40B4-BE49-F238E27FC236}">
                <a16:creationId xmlns:a16="http://schemas.microsoft.com/office/drawing/2014/main" id="{56B97292-50B3-8D7D-13B9-1D70489CF8C8}"/>
              </a:ext>
            </a:extLst>
          </p:cNvPr>
          <p:cNvSpPr txBox="1"/>
          <p:nvPr/>
        </p:nvSpPr>
        <p:spPr>
          <a:xfrm>
            <a:off x="789363" y="555789"/>
            <a:ext cx="2617105"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b="1">
                <a:solidFill>
                  <a:srgbClr val="7030A0"/>
                </a:solidFill>
                <a:latin typeface="Bahnschrift"/>
              </a:rPr>
              <a:t>POLITICAL - Regulations</a:t>
            </a:r>
          </a:p>
        </p:txBody>
      </p:sp>
      <p:sp>
        <p:nvSpPr>
          <p:cNvPr id="338" name="TextBox 337">
            <a:extLst>
              <a:ext uri="{FF2B5EF4-FFF2-40B4-BE49-F238E27FC236}">
                <a16:creationId xmlns:a16="http://schemas.microsoft.com/office/drawing/2014/main" id="{CCBE9A12-903F-B707-3446-E31DB7DDDCFE}"/>
              </a:ext>
            </a:extLst>
          </p:cNvPr>
          <p:cNvSpPr txBox="1"/>
          <p:nvPr/>
        </p:nvSpPr>
        <p:spPr>
          <a:xfrm>
            <a:off x="258650" y="813199"/>
            <a:ext cx="3534031" cy="8156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solidFill>
                  <a:schemeClr val="bg1"/>
                </a:solidFill>
                <a:latin typeface="Bahnschrift"/>
              </a:rPr>
              <a:t>Chris Rondeau, the CEO of Planet Fitness, was asked by the company's board of directors to </a:t>
            </a:r>
            <a:r>
              <a:rPr lang="en-US" sz="1100" b="1">
                <a:solidFill>
                  <a:srgbClr val="7030A0"/>
                </a:solidFill>
                <a:latin typeface="Bahnschrift"/>
              </a:rPr>
              <a:t>resign as CEO</a:t>
            </a:r>
            <a:r>
              <a:rPr lang="en-US" sz="1100">
                <a:solidFill>
                  <a:schemeClr val="bg1"/>
                </a:solidFill>
                <a:latin typeface="Bahnschrift"/>
              </a:rPr>
              <a:t> in September 2023</a:t>
            </a:r>
            <a:r>
              <a:rPr lang="en-US" sz="1100" baseline="30000">
                <a:solidFill>
                  <a:srgbClr val="0070C0"/>
                </a:solidFill>
                <a:latin typeface="Bahnschrift"/>
                <a:hlinkClick r:id="rId4">
                  <a:extLst>
                    <a:ext uri="{A12FA001-AC4F-418D-AE19-62706E023703}">
                      <ahyp:hlinkClr xmlns:ahyp="http://schemas.microsoft.com/office/drawing/2018/hyperlinkcolor" val="tx"/>
                    </a:ext>
                  </a:extLst>
                </a:hlinkClick>
              </a:rPr>
              <a:t>23</a:t>
            </a:r>
            <a:endParaRPr lang="en-US" sz="1100" baseline="30000">
              <a:solidFill>
                <a:srgbClr val="0070C0"/>
              </a:solidFill>
              <a:latin typeface="Bahnschrift"/>
            </a:endParaRPr>
          </a:p>
          <a:p>
            <a:pPr marL="285750" indent="-285750">
              <a:buFont typeface="Calibri"/>
              <a:buChar char="-"/>
            </a:pPr>
            <a:endParaRPr lang="en-US">
              <a:solidFill>
                <a:schemeClr val="tx1"/>
              </a:solidFill>
            </a:endParaRPr>
          </a:p>
        </p:txBody>
      </p:sp>
      <p:sp>
        <p:nvSpPr>
          <p:cNvPr id="340" name="TextBox 339">
            <a:extLst>
              <a:ext uri="{FF2B5EF4-FFF2-40B4-BE49-F238E27FC236}">
                <a16:creationId xmlns:a16="http://schemas.microsoft.com/office/drawing/2014/main" id="{47F2C2B0-3720-9A8C-D026-35DA0A1A68DE}"/>
              </a:ext>
            </a:extLst>
          </p:cNvPr>
          <p:cNvSpPr txBox="1"/>
          <p:nvPr/>
        </p:nvSpPr>
        <p:spPr>
          <a:xfrm>
            <a:off x="379295" y="1421501"/>
            <a:ext cx="3302597" cy="8156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solidFill>
                  <a:schemeClr val="bg1"/>
                </a:solidFill>
                <a:latin typeface="Bahnschrift"/>
              </a:rPr>
              <a:t>Under the "cooling-off" statute enforced in Canada, consumers are </a:t>
            </a:r>
            <a:r>
              <a:rPr lang="en-US" sz="1100" b="1">
                <a:solidFill>
                  <a:srgbClr val="7030A0"/>
                </a:solidFill>
                <a:latin typeface="Bahnschrift"/>
              </a:rPr>
              <a:t>entitled to a full refund</a:t>
            </a:r>
            <a:r>
              <a:rPr lang="en-US" sz="1100">
                <a:solidFill>
                  <a:schemeClr val="bg1"/>
                </a:solidFill>
                <a:latin typeface="Bahnschrift"/>
              </a:rPr>
              <a:t> </a:t>
            </a:r>
            <a:r>
              <a:rPr lang="en-US" sz="1100" b="1">
                <a:solidFill>
                  <a:srgbClr val="7030A0"/>
                </a:solidFill>
                <a:latin typeface="Bahnschrift"/>
              </a:rPr>
              <a:t>within 10 days</a:t>
            </a:r>
            <a:r>
              <a:rPr lang="en-US" sz="1100">
                <a:solidFill>
                  <a:schemeClr val="bg1"/>
                </a:solidFill>
                <a:latin typeface="Bahnschrift"/>
              </a:rPr>
              <a:t> of beginning a gym membership</a:t>
            </a:r>
            <a:r>
              <a:rPr lang="en-US" sz="1100" baseline="30000">
                <a:solidFill>
                  <a:srgbClr val="0070C0"/>
                </a:solidFill>
                <a:latin typeface="Bahnschrift"/>
                <a:hlinkClick r:id="rId5">
                  <a:extLst>
                    <a:ext uri="{A12FA001-AC4F-418D-AE19-62706E023703}">
                      <ahyp:hlinkClr xmlns:ahyp="http://schemas.microsoft.com/office/drawing/2018/hyperlinkcolor" val="tx"/>
                    </a:ext>
                  </a:extLst>
                </a:hlinkClick>
              </a:rPr>
              <a:t>2</a:t>
            </a:r>
            <a:endParaRPr lang="en-US" baseline="30000">
              <a:solidFill>
                <a:srgbClr val="0070C0"/>
              </a:solidFill>
              <a:latin typeface="Bahnschrift"/>
            </a:endParaRPr>
          </a:p>
          <a:p>
            <a:pPr marL="285750" indent="-285750">
              <a:buFont typeface="Calibri"/>
              <a:buChar char="-"/>
            </a:pPr>
            <a:endParaRPr lang="en-US">
              <a:solidFill>
                <a:schemeClr val="tx1"/>
              </a:solidFill>
              <a:latin typeface="Bahnschrift"/>
            </a:endParaRPr>
          </a:p>
        </p:txBody>
      </p:sp>
      <p:sp>
        <p:nvSpPr>
          <p:cNvPr id="344" name="TextBox 343">
            <a:extLst>
              <a:ext uri="{FF2B5EF4-FFF2-40B4-BE49-F238E27FC236}">
                <a16:creationId xmlns:a16="http://schemas.microsoft.com/office/drawing/2014/main" id="{7D422551-CD0F-8017-7DC8-4E9C171E16AE}"/>
              </a:ext>
            </a:extLst>
          </p:cNvPr>
          <p:cNvSpPr txBox="1"/>
          <p:nvPr/>
        </p:nvSpPr>
        <p:spPr>
          <a:xfrm>
            <a:off x="617099" y="2023384"/>
            <a:ext cx="2962531"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solidFill>
                  <a:schemeClr val="bg1"/>
                </a:solidFill>
                <a:latin typeface="Bahnschrift"/>
              </a:rPr>
              <a:t>Lack of legal barriers means that many gyms do not own the space they are using</a:t>
            </a:r>
            <a:r>
              <a:rPr lang="en-US" sz="1100" baseline="30000">
                <a:solidFill>
                  <a:srgbClr val="0070C0"/>
                </a:solidFill>
                <a:latin typeface="Bahnschrift"/>
                <a:hlinkClick r:id="rId6">
                  <a:extLst>
                    <a:ext uri="{A12FA001-AC4F-418D-AE19-62706E023703}">
                      <ahyp:hlinkClr xmlns:ahyp="http://schemas.microsoft.com/office/drawing/2018/hyperlinkcolor" val="tx"/>
                    </a:ext>
                  </a:extLst>
                </a:hlinkClick>
              </a:rPr>
              <a:t>2</a:t>
            </a:r>
            <a:endParaRPr lang="en-US" sz="700" baseline="30000">
              <a:solidFill>
                <a:srgbClr val="0070C0"/>
              </a:solidFill>
            </a:endParaRPr>
          </a:p>
          <a:p>
            <a:pPr algn="ctr"/>
            <a:endParaRPr lang="en-US" sz="1100">
              <a:solidFill>
                <a:schemeClr val="bg1"/>
              </a:solidFill>
              <a:latin typeface="Bahnschrift"/>
            </a:endParaRPr>
          </a:p>
        </p:txBody>
      </p:sp>
      <p:sp>
        <p:nvSpPr>
          <p:cNvPr id="12" name="Right Triangle 11">
            <a:extLst>
              <a:ext uri="{FF2B5EF4-FFF2-40B4-BE49-F238E27FC236}">
                <a16:creationId xmlns:a16="http://schemas.microsoft.com/office/drawing/2014/main" id="{F32CA3B4-1C42-E7FC-FA22-169E24C074E3}"/>
              </a:ext>
            </a:extLst>
          </p:cNvPr>
          <p:cNvSpPr/>
          <p:nvPr/>
        </p:nvSpPr>
        <p:spPr>
          <a:xfrm rot="10800000" flipH="1">
            <a:off x="4130925" y="2135608"/>
            <a:ext cx="420846" cy="421821"/>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DDAC73-855D-1949-B850-C3C00A20E362}"/>
              </a:ext>
            </a:extLst>
          </p:cNvPr>
          <p:cNvSpPr/>
          <p:nvPr/>
        </p:nvSpPr>
        <p:spPr>
          <a:xfrm>
            <a:off x="4130926" y="1741001"/>
            <a:ext cx="420845" cy="394606"/>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26">
            <a:extLst>
              <a:ext uri="{FF2B5EF4-FFF2-40B4-BE49-F238E27FC236}">
                <a16:creationId xmlns:a16="http://schemas.microsoft.com/office/drawing/2014/main" id="{31EB96ED-AA3C-C8B4-FF0C-D8E7F56D0257}"/>
              </a:ext>
            </a:extLst>
          </p:cNvPr>
          <p:cNvSpPr/>
          <p:nvPr/>
        </p:nvSpPr>
        <p:spPr>
          <a:xfrm flipH="1">
            <a:off x="4130925" y="1324336"/>
            <a:ext cx="420846" cy="421821"/>
          </a:xfrm>
          <a:prstGeom prst="rtTriangl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34">
            <a:extLst>
              <a:ext uri="{FF2B5EF4-FFF2-40B4-BE49-F238E27FC236}">
                <a16:creationId xmlns:a16="http://schemas.microsoft.com/office/drawing/2014/main" id="{89A40262-A6F2-F541-FB9D-CBC9456ED1B9}"/>
              </a:ext>
            </a:extLst>
          </p:cNvPr>
          <p:cNvSpPr/>
          <p:nvPr/>
        </p:nvSpPr>
        <p:spPr>
          <a:xfrm rot="16200000">
            <a:off x="3325628" y="2133246"/>
            <a:ext cx="420846" cy="421821"/>
          </a:xfrm>
          <a:prstGeom prst="rtTriangle">
            <a:avLst/>
          </a:prstGeom>
          <a:solidFill>
            <a:srgbClr val="F3B400">
              <a:alpha val="5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F43C019-D65E-8B64-625A-E9678C352856}"/>
              </a:ext>
            </a:extLst>
          </p:cNvPr>
          <p:cNvSpPr/>
          <p:nvPr/>
        </p:nvSpPr>
        <p:spPr>
          <a:xfrm rot="5400000" flipH="1">
            <a:off x="3733843" y="2146853"/>
            <a:ext cx="420845" cy="394606"/>
          </a:xfrm>
          <a:prstGeom prst="rect">
            <a:avLst/>
          </a:prstGeom>
          <a:solidFill>
            <a:srgbClr val="F3B400">
              <a:alpha val="5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Triangle 36">
            <a:extLst>
              <a:ext uri="{FF2B5EF4-FFF2-40B4-BE49-F238E27FC236}">
                <a16:creationId xmlns:a16="http://schemas.microsoft.com/office/drawing/2014/main" id="{FEB15592-1B55-4231-A6C5-3307E360471D}"/>
              </a:ext>
            </a:extLst>
          </p:cNvPr>
          <p:cNvSpPr/>
          <p:nvPr/>
        </p:nvSpPr>
        <p:spPr>
          <a:xfrm rot="5400000">
            <a:off x="4133286" y="2133246"/>
            <a:ext cx="420846" cy="421821"/>
          </a:xfrm>
          <a:prstGeom prst="rtTriangl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a:extLst>
              <a:ext uri="{FF2B5EF4-FFF2-40B4-BE49-F238E27FC236}">
                <a16:creationId xmlns:a16="http://schemas.microsoft.com/office/drawing/2014/main" id="{9D3F794D-6CD9-BA75-A16E-B3A6EAD6381E}"/>
              </a:ext>
            </a:extLst>
          </p:cNvPr>
          <p:cNvSpPr/>
          <p:nvPr/>
        </p:nvSpPr>
        <p:spPr>
          <a:xfrm rot="16200000" flipH="1">
            <a:off x="4584344" y="2121439"/>
            <a:ext cx="420846" cy="421821"/>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1CFACA0-7933-2511-827A-93F507A603CE}"/>
              </a:ext>
            </a:extLst>
          </p:cNvPr>
          <p:cNvSpPr/>
          <p:nvPr/>
        </p:nvSpPr>
        <p:spPr>
          <a:xfrm rot="5400000">
            <a:off x="4992559" y="2135047"/>
            <a:ext cx="420845" cy="394606"/>
          </a:xfrm>
          <a:prstGeom prst="rect">
            <a:avLst/>
          </a:prstGeom>
          <a:solidFill>
            <a:srgbClr val="FFCF45">
              <a:alpha val="5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a:extLst>
              <a:ext uri="{FF2B5EF4-FFF2-40B4-BE49-F238E27FC236}">
                <a16:creationId xmlns:a16="http://schemas.microsoft.com/office/drawing/2014/main" id="{409D1075-6C3F-499A-E973-9F3D3B861743}"/>
              </a:ext>
            </a:extLst>
          </p:cNvPr>
          <p:cNvSpPr/>
          <p:nvPr/>
        </p:nvSpPr>
        <p:spPr>
          <a:xfrm rot="5400000" flipH="1">
            <a:off x="5401448" y="2121439"/>
            <a:ext cx="420846" cy="421821"/>
          </a:xfrm>
          <a:prstGeom prst="rtTriangle">
            <a:avLst/>
          </a:prstGeom>
          <a:solidFill>
            <a:srgbClr val="FFCF45">
              <a:alpha val="5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Triangle 48">
            <a:extLst>
              <a:ext uri="{FF2B5EF4-FFF2-40B4-BE49-F238E27FC236}">
                <a16:creationId xmlns:a16="http://schemas.microsoft.com/office/drawing/2014/main" id="{34CAE87E-4819-2EC6-0A7F-3E5B4D45EA59}"/>
              </a:ext>
            </a:extLst>
          </p:cNvPr>
          <p:cNvSpPr/>
          <p:nvPr/>
        </p:nvSpPr>
        <p:spPr>
          <a:xfrm>
            <a:off x="4586706" y="1320865"/>
            <a:ext cx="420846" cy="42182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3C75AD-71D2-C4A8-0B13-0542F1FD200A}"/>
              </a:ext>
            </a:extLst>
          </p:cNvPr>
          <p:cNvSpPr/>
          <p:nvPr/>
        </p:nvSpPr>
        <p:spPr>
          <a:xfrm rot="10800000" flipH="1">
            <a:off x="4586707" y="1737964"/>
            <a:ext cx="420845" cy="39460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51" name="Right Triangle 50">
            <a:extLst>
              <a:ext uri="{FF2B5EF4-FFF2-40B4-BE49-F238E27FC236}">
                <a16:creationId xmlns:a16="http://schemas.microsoft.com/office/drawing/2014/main" id="{1EEC8158-01D7-FF6D-7CA6-3A4B842C16EE}"/>
              </a:ext>
            </a:extLst>
          </p:cNvPr>
          <p:cNvSpPr/>
          <p:nvPr/>
        </p:nvSpPr>
        <p:spPr>
          <a:xfrm rot="10800000">
            <a:off x="4586706" y="2123800"/>
            <a:ext cx="420846" cy="42182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ight Triangle 323">
            <a:extLst>
              <a:ext uri="{FF2B5EF4-FFF2-40B4-BE49-F238E27FC236}">
                <a16:creationId xmlns:a16="http://schemas.microsoft.com/office/drawing/2014/main" id="{EA334831-3BD2-2BD1-3079-65A82568188F}"/>
              </a:ext>
            </a:extLst>
          </p:cNvPr>
          <p:cNvSpPr/>
          <p:nvPr/>
        </p:nvSpPr>
        <p:spPr>
          <a:xfrm rot="10800000" flipH="1" flipV="1">
            <a:off x="4130924" y="2584305"/>
            <a:ext cx="420846" cy="421821"/>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a:extLst>
              <a:ext uri="{FF2B5EF4-FFF2-40B4-BE49-F238E27FC236}">
                <a16:creationId xmlns:a16="http://schemas.microsoft.com/office/drawing/2014/main" id="{68B783A6-C4D8-099C-D91F-2F3216454522}"/>
              </a:ext>
            </a:extLst>
          </p:cNvPr>
          <p:cNvSpPr/>
          <p:nvPr/>
        </p:nvSpPr>
        <p:spPr>
          <a:xfrm flipV="1">
            <a:off x="4130925" y="3006127"/>
            <a:ext cx="420845" cy="394606"/>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ight Triangle 325">
            <a:extLst>
              <a:ext uri="{FF2B5EF4-FFF2-40B4-BE49-F238E27FC236}">
                <a16:creationId xmlns:a16="http://schemas.microsoft.com/office/drawing/2014/main" id="{FEAC2176-D2B2-24E4-CAEC-86705BADFCDE}"/>
              </a:ext>
            </a:extLst>
          </p:cNvPr>
          <p:cNvSpPr/>
          <p:nvPr/>
        </p:nvSpPr>
        <p:spPr>
          <a:xfrm flipH="1" flipV="1">
            <a:off x="4130924" y="3395577"/>
            <a:ext cx="420846" cy="421821"/>
          </a:xfrm>
          <a:prstGeom prst="rtTriangl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ight Triangle 320">
            <a:extLst>
              <a:ext uri="{FF2B5EF4-FFF2-40B4-BE49-F238E27FC236}">
                <a16:creationId xmlns:a16="http://schemas.microsoft.com/office/drawing/2014/main" id="{93C56BF6-3235-33C1-A307-3C6666B618DA}"/>
              </a:ext>
            </a:extLst>
          </p:cNvPr>
          <p:cNvSpPr/>
          <p:nvPr/>
        </p:nvSpPr>
        <p:spPr>
          <a:xfrm rot="5400000" flipV="1">
            <a:off x="3328543" y="2584859"/>
            <a:ext cx="420846" cy="415990"/>
          </a:xfrm>
          <a:prstGeom prst="rtTriangle">
            <a:avLst/>
          </a:prstGeom>
          <a:solidFill>
            <a:srgbClr val="FFE28F">
              <a:alpha val="5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a:extLst>
              <a:ext uri="{FF2B5EF4-FFF2-40B4-BE49-F238E27FC236}">
                <a16:creationId xmlns:a16="http://schemas.microsoft.com/office/drawing/2014/main" id="{5B6D8C43-431C-7E8B-C0FD-2B5A919ABDE8}"/>
              </a:ext>
            </a:extLst>
          </p:cNvPr>
          <p:cNvSpPr/>
          <p:nvPr/>
        </p:nvSpPr>
        <p:spPr>
          <a:xfrm rot="16200000" flipH="1" flipV="1">
            <a:off x="3733842" y="2600275"/>
            <a:ext cx="420845" cy="394606"/>
          </a:xfrm>
          <a:prstGeom prst="rect">
            <a:avLst/>
          </a:prstGeom>
          <a:solidFill>
            <a:srgbClr val="FFE28F">
              <a:alpha val="5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ight Triangle 322">
            <a:extLst>
              <a:ext uri="{FF2B5EF4-FFF2-40B4-BE49-F238E27FC236}">
                <a16:creationId xmlns:a16="http://schemas.microsoft.com/office/drawing/2014/main" id="{D34B512C-9C64-30F7-C32D-63031E1B399F}"/>
              </a:ext>
            </a:extLst>
          </p:cNvPr>
          <p:cNvSpPr/>
          <p:nvPr/>
        </p:nvSpPr>
        <p:spPr>
          <a:xfrm rot="16200000" flipV="1">
            <a:off x="4133285" y="2586667"/>
            <a:ext cx="420846" cy="421821"/>
          </a:xfrm>
          <a:prstGeom prst="rtTriangl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ight Triangle 331">
            <a:extLst>
              <a:ext uri="{FF2B5EF4-FFF2-40B4-BE49-F238E27FC236}">
                <a16:creationId xmlns:a16="http://schemas.microsoft.com/office/drawing/2014/main" id="{E1874510-9D62-0E82-42C2-B91A3480D827}"/>
              </a:ext>
            </a:extLst>
          </p:cNvPr>
          <p:cNvSpPr/>
          <p:nvPr/>
        </p:nvSpPr>
        <p:spPr>
          <a:xfrm rot="5400000" flipH="1" flipV="1">
            <a:off x="4584344" y="2574858"/>
            <a:ext cx="420846" cy="421821"/>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332">
            <a:extLst>
              <a:ext uri="{FF2B5EF4-FFF2-40B4-BE49-F238E27FC236}">
                <a16:creationId xmlns:a16="http://schemas.microsoft.com/office/drawing/2014/main" id="{68847082-1304-EFCA-23DC-9CAC2FA666BB}"/>
              </a:ext>
            </a:extLst>
          </p:cNvPr>
          <p:cNvSpPr/>
          <p:nvPr/>
        </p:nvSpPr>
        <p:spPr>
          <a:xfrm rot="16200000" flipV="1">
            <a:off x="4992559" y="2588465"/>
            <a:ext cx="420845" cy="394606"/>
          </a:xfrm>
          <a:prstGeom prst="rect">
            <a:avLst/>
          </a:prstGeom>
          <a:solidFill>
            <a:srgbClr val="FFECB5">
              <a:alpha val="5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ight Triangle 333">
            <a:extLst>
              <a:ext uri="{FF2B5EF4-FFF2-40B4-BE49-F238E27FC236}">
                <a16:creationId xmlns:a16="http://schemas.microsoft.com/office/drawing/2014/main" id="{B88C6583-58F1-BF12-A914-572B082B639D}"/>
              </a:ext>
            </a:extLst>
          </p:cNvPr>
          <p:cNvSpPr/>
          <p:nvPr/>
        </p:nvSpPr>
        <p:spPr>
          <a:xfrm rot="16200000" flipH="1" flipV="1">
            <a:off x="5393810" y="2577773"/>
            <a:ext cx="420846" cy="415990"/>
          </a:xfrm>
          <a:prstGeom prst="rtTriangle">
            <a:avLst/>
          </a:prstGeom>
          <a:solidFill>
            <a:srgbClr val="FFECB5">
              <a:alpha val="5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ight Triangle 328">
            <a:extLst>
              <a:ext uri="{FF2B5EF4-FFF2-40B4-BE49-F238E27FC236}">
                <a16:creationId xmlns:a16="http://schemas.microsoft.com/office/drawing/2014/main" id="{55529448-5DD0-BF0E-50DE-4398D620BCFE}"/>
              </a:ext>
            </a:extLst>
          </p:cNvPr>
          <p:cNvSpPr/>
          <p:nvPr/>
        </p:nvSpPr>
        <p:spPr>
          <a:xfrm flipV="1">
            <a:off x="4586706" y="3375432"/>
            <a:ext cx="420846" cy="421821"/>
          </a:xfrm>
          <a:prstGeom prst="rtTriangl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329">
            <a:extLst>
              <a:ext uri="{FF2B5EF4-FFF2-40B4-BE49-F238E27FC236}">
                <a16:creationId xmlns:a16="http://schemas.microsoft.com/office/drawing/2014/main" id="{453AE911-D009-3893-4744-BBBB0F0DF7E1}"/>
              </a:ext>
            </a:extLst>
          </p:cNvPr>
          <p:cNvSpPr/>
          <p:nvPr/>
        </p:nvSpPr>
        <p:spPr>
          <a:xfrm rot="10800000" flipH="1" flipV="1">
            <a:off x="4586707" y="2985548"/>
            <a:ext cx="420845" cy="394606"/>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ight Triangle 330">
            <a:extLst>
              <a:ext uri="{FF2B5EF4-FFF2-40B4-BE49-F238E27FC236}">
                <a16:creationId xmlns:a16="http://schemas.microsoft.com/office/drawing/2014/main" id="{BD321927-23D6-B48C-B9D5-8586FD3704D2}"/>
              </a:ext>
            </a:extLst>
          </p:cNvPr>
          <p:cNvSpPr/>
          <p:nvPr/>
        </p:nvSpPr>
        <p:spPr>
          <a:xfrm rot="10800000" flipV="1">
            <a:off x="4586706" y="2572497"/>
            <a:ext cx="420846" cy="421821"/>
          </a:xfrm>
          <a:prstGeom prst="rtTriangl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TextBox 344">
            <a:extLst>
              <a:ext uri="{FF2B5EF4-FFF2-40B4-BE49-F238E27FC236}">
                <a16:creationId xmlns:a16="http://schemas.microsoft.com/office/drawing/2014/main" id="{DFDB8BF7-6D23-B086-721F-EB01841D89FA}"/>
              </a:ext>
            </a:extLst>
          </p:cNvPr>
          <p:cNvSpPr txBox="1"/>
          <p:nvPr/>
        </p:nvSpPr>
        <p:spPr>
          <a:xfrm>
            <a:off x="4165805" y="1728925"/>
            <a:ext cx="42035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Bahnschrift"/>
              </a:rPr>
              <a:t>P</a:t>
            </a:r>
          </a:p>
        </p:txBody>
      </p:sp>
      <p:sp>
        <p:nvSpPr>
          <p:cNvPr id="346" name="TextBox 345">
            <a:extLst>
              <a:ext uri="{FF2B5EF4-FFF2-40B4-BE49-F238E27FC236}">
                <a16:creationId xmlns:a16="http://schemas.microsoft.com/office/drawing/2014/main" id="{6031A136-C2DD-DE93-4ABE-6A953E9D9300}"/>
              </a:ext>
            </a:extLst>
          </p:cNvPr>
          <p:cNvSpPr txBox="1"/>
          <p:nvPr/>
        </p:nvSpPr>
        <p:spPr>
          <a:xfrm>
            <a:off x="4620334" y="1740588"/>
            <a:ext cx="42035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Bahnschrift"/>
              </a:rPr>
              <a:t>E</a:t>
            </a:r>
          </a:p>
        </p:txBody>
      </p:sp>
      <p:sp>
        <p:nvSpPr>
          <p:cNvPr id="347" name="TextBox 346">
            <a:extLst>
              <a:ext uri="{FF2B5EF4-FFF2-40B4-BE49-F238E27FC236}">
                <a16:creationId xmlns:a16="http://schemas.microsoft.com/office/drawing/2014/main" id="{16FCD433-9F62-EEF3-D3B0-3F44BAADF915}"/>
              </a:ext>
            </a:extLst>
          </p:cNvPr>
          <p:cNvSpPr txBox="1"/>
          <p:nvPr/>
        </p:nvSpPr>
        <p:spPr>
          <a:xfrm>
            <a:off x="4162189" y="2996943"/>
            <a:ext cx="42035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Bahnschrift"/>
              </a:rPr>
              <a:t>S</a:t>
            </a:r>
          </a:p>
        </p:txBody>
      </p:sp>
      <p:sp>
        <p:nvSpPr>
          <p:cNvPr id="348" name="TextBox 347">
            <a:extLst>
              <a:ext uri="{FF2B5EF4-FFF2-40B4-BE49-F238E27FC236}">
                <a16:creationId xmlns:a16="http://schemas.microsoft.com/office/drawing/2014/main" id="{29CE1777-AF76-6AF5-F862-304D16A53FAE}"/>
              </a:ext>
            </a:extLst>
          </p:cNvPr>
          <p:cNvSpPr txBox="1"/>
          <p:nvPr/>
        </p:nvSpPr>
        <p:spPr>
          <a:xfrm>
            <a:off x="4641306" y="2992220"/>
            <a:ext cx="42035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Bahnschrift"/>
              </a:rPr>
              <a:t>T</a:t>
            </a:r>
          </a:p>
        </p:txBody>
      </p:sp>
      <p:sp>
        <p:nvSpPr>
          <p:cNvPr id="350" name="TextBox 349">
            <a:extLst>
              <a:ext uri="{FF2B5EF4-FFF2-40B4-BE49-F238E27FC236}">
                <a16:creationId xmlns:a16="http://schemas.microsoft.com/office/drawing/2014/main" id="{18C15536-4C93-46A4-1A0C-4F5F18BAD9C2}"/>
              </a:ext>
            </a:extLst>
          </p:cNvPr>
          <p:cNvSpPr txBox="1"/>
          <p:nvPr/>
        </p:nvSpPr>
        <p:spPr>
          <a:xfrm>
            <a:off x="6123845" y="522967"/>
            <a:ext cx="1982104"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b="1">
                <a:solidFill>
                  <a:srgbClr val="7030A0"/>
                </a:solidFill>
                <a:latin typeface="Bahnschrift"/>
              </a:rPr>
              <a:t>ECONOMY - Inflation</a:t>
            </a:r>
          </a:p>
        </p:txBody>
      </p:sp>
      <p:sp>
        <p:nvSpPr>
          <p:cNvPr id="352" name="TextBox 351">
            <a:extLst>
              <a:ext uri="{FF2B5EF4-FFF2-40B4-BE49-F238E27FC236}">
                <a16:creationId xmlns:a16="http://schemas.microsoft.com/office/drawing/2014/main" id="{F2E25435-1814-C61B-F909-773F37C52F74}"/>
              </a:ext>
            </a:extLst>
          </p:cNvPr>
          <p:cNvSpPr txBox="1"/>
          <p:nvPr/>
        </p:nvSpPr>
        <p:spPr>
          <a:xfrm>
            <a:off x="5292529" y="787948"/>
            <a:ext cx="3640712"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solidFill>
                  <a:schemeClr val="bg1"/>
                </a:solidFill>
                <a:latin typeface="Bahnschrift"/>
              </a:rPr>
              <a:t>Canada was unable to meet expansion predictions within the last three months which caused </a:t>
            </a:r>
            <a:r>
              <a:rPr lang="en-US" sz="1100" b="1">
                <a:solidFill>
                  <a:srgbClr val="7030A0"/>
                </a:solidFill>
                <a:latin typeface="Bahnschrift"/>
              </a:rPr>
              <a:t>higher inflation rates</a:t>
            </a:r>
            <a:r>
              <a:rPr lang="en-US" sz="1100">
                <a:solidFill>
                  <a:schemeClr val="bg1"/>
                </a:solidFill>
                <a:latin typeface="Bahnschrift"/>
              </a:rPr>
              <a:t> imposed by the Bank of Canada. This has reversed the growth experienced earlier in the year.</a:t>
            </a:r>
            <a:r>
              <a:rPr lang="en-US" sz="1100" baseline="30000">
                <a:solidFill>
                  <a:srgbClr val="0070C0"/>
                </a:solidFill>
                <a:latin typeface="Bahnschrift"/>
                <a:hlinkClick r:id="rId7">
                  <a:extLst>
                    <a:ext uri="{A12FA001-AC4F-418D-AE19-62706E023703}">
                      <ahyp:hlinkClr xmlns:ahyp="http://schemas.microsoft.com/office/drawing/2018/hyperlinkcolor" val="tx"/>
                    </a:ext>
                  </a:extLst>
                </a:hlinkClick>
              </a:rPr>
              <a:t>11</a:t>
            </a:r>
            <a:endParaRPr lang="en-US" sz="1100" baseline="30000">
              <a:solidFill>
                <a:srgbClr val="0070C0"/>
              </a:solidFill>
              <a:latin typeface="Bahnschrift"/>
            </a:endParaRPr>
          </a:p>
          <a:p>
            <a:pPr algn="ctr"/>
            <a:r>
              <a:rPr lang="en-US" sz="1200">
                <a:solidFill>
                  <a:schemeClr val="bg1"/>
                </a:solidFill>
                <a:latin typeface="Bahnschrift"/>
              </a:rPr>
              <a:t>  </a:t>
            </a:r>
            <a:endParaRPr lang="en-US">
              <a:solidFill>
                <a:schemeClr val="bg1"/>
              </a:solidFill>
              <a:latin typeface="Bahnschrift"/>
            </a:endParaRPr>
          </a:p>
          <a:p>
            <a:pPr marL="285750" indent="-285750">
              <a:buFont typeface="Calibri"/>
              <a:buChar char="-"/>
            </a:pPr>
            <a:endParaRPr lang="en-US">
              <a:solidFill>
                <a:schemeClr val="bg1"/>
              </a:solidFill>
              <a:latin typeface="Bahnschrift"/>
            </a:endParaRPr>
          </a:p>
        </p:txBody>
      </p:sp>
      <p:sp>
        <p:nvSpPr>
          <p:cNvPr id="354" name="TextBox 353">
            <a:extLst>
              <a:ext uri="{FF2B5EF4-FFF2-40B4-BE49-F238E27FC236}">
                <a16:creationId xmlns:a16="http://schemas.microsoft.com/office/drawing/2014/main" id="{A48B599A-C01B-FE5F-82D6-A36804ED3F3A}"/>
              </a:ext>
            </a:extLst>
          </p:cNvPr>
          <p:cNvSpPr txBox="1"/>
          <p:nvPr/>
        </p:nvSpPr>
        <p:spPr>
          <a:xfrm>
            <a:off x="5438441" y="1576566"/>
            <a:ext cx="348048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solidFill>
                  <a:schemeClr val="bg1"/>
                </a:solidFill>
                <a:latin typeface="Bahnschrift"/>
              </a:rPr>
              <a:t>As a result, in August 2023, Canada's inflation rate spiked to 4.0% from 3.3% in the previous month. This trend highlights the possibility for the </a:t>
            </a:r>
            <a:r>
              <a:rPr lang="en-US" sz="1100" b="1">
                <a:solidFill>
                  <a:srgbClr val="7030A0"/>
                </a:solidFill>
                <a:latin typeface="Bahnschrift"/>
              </a:rPr>
              <a:t>Bank of Canada to tighten monetary measures.</a:t>
            </a:r>
            <a:r>
              <a:rPr lang="en-US" sz="1100" b="1" baseline="30000">
                <a:solidFill>
                  <a:srgbClr val="0070C0"/>
                </a:solidFill>
                <a:latin typeface="Bahnschrift"/>
                <a:hlinkClick r:id="rId7">
                  <a:extLst>
                    <a:ext uri="{A12FA001-AC4F-418D-AE19-62706E023703}">
                      <ahyp:hlinkClr xmlns:ahyp="http://schemas.microsoft.com/office/drawing/2018/hyperlinkcolor" val="tx"/>
                    </a:ext>
                  </a:extLst>
                </a:hlinkClick>
              </a:rPr>
              <a:t>11</a:t>
            </a:r>
            <a:endParaRPr lang="en-US" sz="1100" b="1" baseline="30000">
              <a:solidFill>
                <a:srgbClr val="0070C0"/>
              </a:solidFill>
              <a:latin typeface="Bahnschrift"/>
              <a:hlinkClick r:id="rId8">
                <a:extLst>
                  <a:ext uri="{A12FA001-AC4F-418D-AE19-62706E023703}">
                    <ahyp:hlinkClr xmlns:ahyp="http://schemas.microsoft.com/office/drawing/2018/hyperlinkcolor" val="tx"/>
                  </a:ext>
                </a:extLst>
              </a:hlinkClick>
            </a:endParaRPr>
          </a:p>
        </p:txBody>
      </p:sp>
      <p:sp>
        <p:nvSpPr>
          <p:cNvPr id="357" name="TextBox 356">
            <a:extLst>
              <a:ext uri="{FF2B5EF4-FFF2-40B4-BE49-F238E27FC236}">
                <a16:creationId xmlns:a16="http://schemas.microsoft.com/office/drawing/2014/main" id="{827D48C7-5C25-F905-0A15-450AA81FD002}"/>
              </a:ext>
            </a:extLst>
          </p:cNvPr>
          <p:cNvSpPr txBox="1"/>
          <p:nvPr/>
        </p:nvSpPr>
        <p:spPr>
          <a:xfrm>
            <a:off x="784992" y="2711707"/>
            <a:ext cx="2471012"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b="1">
                <a:solidFill>
                  <a:srgbClr val="7030A0"/>
                </a:solidFill>
                <a:latin typeface="Bahnschrift"/>
              </a:rPr>
              <a:t>SOCIAL – Attitudes/Values</a:t>
            </a:r>
          </a:p>
        </p:txBody>
      </p:sp>
      <p:sp>
        <p:nvSpPr>
          <p:cNvPr id="359" name="TextBox 358">
            <a:extLst>
              <a:ext uri="{FF2B5EF4-FFF2-40B4-BE49-F238E27FC236}">
                <a16:creationId xmlns:a16="http://schemas.microsoft.com/office/drawing/2014/main" id="{57EBC855-AF85-7A62-4F3D-EF59B2DC301F}"/>
              </a:ext>
            </a:extLst>
          </p:cNvPr>
          <p:cNvSpPr txBox="1"/>
          <p:nvPr/>
        </p:nvSpPr>
        <p:spPr>
          <a:xfrm>
            <a:off x="405558" y="3049725"/>
            <a:ext cx="3393493"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solidFill>
                  <a:schemeClr val="bg1"/>
                </a:solidFill>
                <a:latin typeface="Bahnschrift"/>
              </a:rPr>
              <a:t>With obesity rates at 60%, many Canadians are beginning to monitor their health. The </a:t>
            </a:r>
            <a:r>
              <a:rPr lang="en-US" sz="1100" b="1">
                <a:solidFill>
                  <a:srgbClr val="7030A0"/>
                </a:solidFill>
                <a:latin typeface="Bahnschrift"/>
              </a:rPr>
              <a:t>backbone of the industry are seniors</a:t>
            </a:r>
            <a:r>
              <a:rPr lang="en-US" sz="1100">
                <a:solidFill>
                  <a:schemeClr val="bg1"/>
                </a:solidFill>
                <a:latin typeface="Bahnschrift"/>
              </a:rPr>
              <a:t> (33%) who are more conscious about physical activities with the most leisure time</a:t>
            </a:r>
            <a:r>
              <a:rPr lang="en-US" sz="1100" baseline="30000">
                <a:solidFill>
                  <a:srgbClr val="0070C0"/>
                </a:solidFill>
                <a:latin typeface="Bahnschrift"/>
                <a:hlinkClick r:id="rId6">
                  <a:extLst>
                    <a:ext uri="{A12FA001-AC4F-418D-AE19-62706E023703}">
                      <ahyp:hlinkClr xmlns:ahyp="http://schemas.microsoft.com/office/drawing/2018/hyperlinkcolor" val="tx"/>
                    </a:ext>
                  </a:extLst>
                </a:hlinkClick>
              </a:rPr>
              <a:t>1</a:t>
            </a:r>
            <a:endParaRPr lang="en-US" baseline="30000">
              <a:solidFill>
                <a:srgbClr val="0070C0"/>
              </a:solidFill>
              <a:latin typeface="Bahnschrift"/>
            </a:endParaRPr>
          </a:p>
        </p:txBody>
      </p:sp>
      <p:sp>
        <p:nvSpPr>
          <p:cNvPr id="361" name="TextBox 360">
            <a:extLst>
              <a:ext uri="{FF2B5EF4-FFF2-40B4-BE49-F238E27FC236}">
                <a16:creationId xmlns:a16="http://schemas.microsoft.com/office/drawing/2014/main" id="{13E4D1B2-EC29-971F-77D1-C70228257012}"/>
              </a:ext>
            </a:extLst>
          </p:cNvPr>
          <p:cNvSpPr txBox="1"/>
          <p:nvPr/>
        </p:nvSpPr>
        <p:spPr>
          <a:xfrm>
            <a:off x="378179" y="3986634"/>
            <a:ext cx="3285151" cy="11541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solidFill>
                  <a:schemeClr val="bg1"/>
                </a:solidFill>
                <a:latin typeface="Bahnschrift"/>
              </a:rPr>
              <a:t>The lack of trust from Chris Rondeau stepping down resulted in investors selling shares, </a:t>
            </a:r>
            <a:r>
              <a:rPr lang="en-US" sz="1100" b="1">
                <a:solidFill>
                  <a:srgbClr val="7030A0"/>
                </a:solidFill>
                <a:latin typeface="Bahnschrift"/>
              </a:rPr>
              <a:t>sinking the share price by 15%</a:t>
            </a:r>
            <a:r>
              <a:rPr lang="en-US" sz="1100">
                <a:solidFill>
                  <a:schemeClr val="bg1"/>
                </a:solidFill>
                <a:latin typeface="Bahnschrift"/>
              </a:rPr>
              <a:t>; and four significant analyst downgrades as well as </a:t>
            </a:r>
            <a:r>
              <a:rPr lang="en-US" sz="1100" b="1">
                <a:solidFill>
                  <a:srgbClr val="7030A0"/>
                </a:solidFill>
                <a:latin typeface="Bahnschrift"/>
              </a:rPr>
              <a:t>hindering company reputation</a:t>
            </a:r>
            <a:r>
              <a:rPr lang="en-US" sz="1100" b="1" baseline="30000">
                <a:solidFill>
                  <a:srgbClr val="0070C0"/>
                </a:solidFill>
                <a:latin typeface="Bahnschrift"/>
                <a:hlinkClick r:id="rId7">
                  <a:extLst>
                    <a:ext uri="{A12FA001-AC4F-418D-AE19-62706E023703}">
                      <ahyp:hlinkClr xmlns:ahyp="http://schemas.microsoft.com/office/drawing/2018/hyperlinkcolor" val="tx"/>
                    </a:ext>
                  </a:extLst>
                </a:hlinkClick>
              </a:rPr>
              <a:t>10</a:t>
            </a:r>
          </a:p>
          <a:p>
            <a:pPr marL="285750" indent="-285750">
              <a:buFont typeface="Calibri"/>
              <a:buChar char="-"/>
            </a:pPr>
            <a:endParaRPr lang="en-US" b="1">
              <a:solidFill>
                <a:srgbClr val="7030A0"/>
              </a:solidFill>
              <a:latin typeface="Bahnschrift"/>
            </a:endParaRPr>
          </a:p>
        </p:txBody>
      </p:sp>
      <p:sp>
        <p:nvSpPr>
          <p:cNvPr id="363" name="TextBox 362">
            <a:extLst>
              <a:ext uri="{FF2B5EF4-FFF2-40B4-BE49-F238E27FC236}">
                <a16:creationId xmlns:a16="http://schemas.microsoft.com/office/drawing/2014/main" id="{21053DC1-C8EB-F823-7DFC-D82CC2DD288B}"/>
              </a:ext>
            </a:extLst>
          </p:cNvPr>
          <p:cNvSpPr txBox="1"/>
          <p:nvPr/>
        </p:nvSpPr>
        <p:spPr>
          <a:xfrm>
            <a:off x="6125222" y="2695458"/>
            <a:ext cx="2355193"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b="1">
                <a:solidFill>
                  <a:srgbClr val="7030A0"/>
                </a:solidFill>
                <a:latin typeface="Bahnschrift"/>
              </a:rPr>
              <a:t>TECHNOLOGY – R&amp;D</a:t>
            </a:r>
          </a:p>
        </p:txBody>
      </p:sp>
      <p:sp>
        <p:nvSpPr>
          <p:cNvPr id="365" name="TextBox 364">
            <a:extLst>
              <a:ext uri="{FF2B5EF4-FFF2-40B4-BE49-F238E27FC236}">
                <a16:creationId xmlns:a16="http://schemas.microsoft.com/office/drawing/2014/main" id="{EBB5D0C3-4B58-4D86-4FC6-942FE1496219}"/>
              </a:ext>
            </a:extLst>
          </p:cNvPr>
          <p:cNvSpPr txBox="1"/>
          <p:nvPr/>
        </p:nvSpPr>
        <p:spPr>
          <a:xfrm>
            <a:off x="5482368" y="2986021"/>
            <a:ext cx="3655798"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solidFill>
                  <a:schemeClr val="bg1"/>
                </a:solidFill>
                <a:latin typeface="Bahnschrift"/>
              </a:rPr>
              <a:t> Especially amongst younger audiences, spas and personal trainers have developed to be the second most valuable income source in the industry as people want to cut time in training and speed up recovery time. </a:t>
            </a:r>
            <a:r>
              <a:rPr lang="en-US" sz="1100" b="1">
                <a:solidFill>
                  <a:srgbClr val="7030A0"/>
                </a:solidFill>
                <a:latin typeface="Bahnschrift"/>
              </a:rPr>
              <a:t>Cryotherapy and hydrotherapy</a:t>
            </a:r>
            <a:r>
              <a:rPr lang="en-US" sz="1100">
                <a:solidFill>
                  <a:schemeClr val="bg1"/>
                </a:solidFill>
                <a:latin typeface="Bahnschrift"/>
              </a:rPr>
              <a:t> pose significant benefits but must be implemented efficiently to be effective</a:t>
            </a:r>
            <a:r>
              <a:rPr lang="en-US" sz="1100" baseline="30000">
                <a:solidFill>
                  <a:srgbClr val="0070C0"/>
                </a:solidFill>
                <a:latin typeface="Bahnschrift"/>
                <a:hlinkClick r:id="rId9">
                  <a:extLst>
                    <a:ext uri="{A12FA001-AC4F-418D-AE19-62706E023703}">
                      <ahyp:hlinkClr xmlns:ahyp="http://schemas.microsoft.com/office/drawing/2018/hyperlinkcolor" val="tx"/>
                    </a:ext>
                  </a:extLst>
                </a:hlinkClick>
              </a:rPr>
              <a:t>1</a:t>
            </a:r>
            <a:endParaRPr lang="en-US" sz="1100" baseline="30000">
              <a:solidFill>
                <a:srgbClr val="0070C0"/>
              </a:solidFill>
              <a:latin typeface="Bahnschrift"/>
            </a:endParaRPr>
          </a:p>
          <a:p>
            <a:pPr algn="ctr"/>
            <a:endParaRPr lang="en-US" sz="1200">
              <a:solidFill>
                <a:schemeClr val="bg1"/>
              </a:solidFill>
              <a:latin typeface="Bahnschrift"/>
            </a:endParaRPr>
          </a:p>
          <a:p>
            <a:pPr algn="ctr"/>
            <a:endParaRPr lang="en-US" sz="1200">
              <a:solidFill>
                <a:schemeClr val="bg1"/>
              </a:solidFill>
              <a:latin typeface="Bahnschrift"/>
            </a:endParaRPr>
          </a:p>
          <a:p>
            <a:pPr marL="285750" indent="-285750">
              <a:buFont typeface="Calibri"/>
              <a:buChar char="-"/>
            </a:pPr>
            <a:endParaRPr lang="en-US">
              <a:solidFill>
                <a:schemeClr val="bg1"/>
              </a:solidFill>
              <a:latin typeface="Bahnschrift"/>
            </a:endParaRPr>
          </a:p>
        </p:txBody>
      </p:sp>
      <p:sp>
        <p:nvSpPr>
          <p:cNvPr id="385" name="TextBox 384">
            <a:extLst>
              <a:ext uri="{FF2B5EF4-FFF2-40B4-BE49-F238E27FC236}">
                <a16:creationId xmlns:a16="http://schemas.microsoft.com/office/drawing/2014/main" id="{2766A448-8042-F83C-1BEF-90DFE468F7EF}"/>
              </a:ext>
            </a:extLst>
          </p:cNvPr>
          <p:cNvSpPr txBox="1"/>
          <p:nvPr/>
        </p:nvSpPr>
        <p:spPr>
          <a:xfrm>
            <a:off x="5780266" y="4237695"/>
            <a:ext cx="3058394"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solidFill>
                  <a:schemeClr val="bg1"/>
                </a:solidFill>
                <a:latin typeface="Bahnschrift"/>
              </a:rPr>
              <a:t>More </a:t>
            </a:r>
            <a:r>
              <a:rPr lang="en-US" sz="1100" b="1">
                <a:solidFill>
                  <a:srgbClr val="7030A0"/>
                </a:solidFill>
                <a:latin typeface="Bahnschrift"/>
              </a:rPr>
              <a:t>virtual applications</a:t>
            </a:r>
            <a:r>
              <a:rPr lang="en-US" sz="1100">
                <a:solidFill>
                  <a:schemeClr val="bg1"/>
                </a:solidFill>
                <a:latin typeface="Bahnschrift"/>
              </a:rPr>
              <a:t> can be explored. For example, Planet Fitness and </a:t>
            </a:r>
            <a:r>
              <a:rPr lang="en-US" sz="1100" err="1">
                <a:solidFill>
                  <a:schemeClr val="bg1"/>
                </a:solidFill>
                <a:latin typeface="Bahnschrift"/>
              </a:rPr>
              <a:t>iFit</a:t>
            </a:r>
            <a:r>
              <a:rPr lang="en-US" sz="1100">
                <a:solidFill>
                  <a:schemeClr val="bg1"/>
                </a:solidFill>
                <a:latin typeface="Bahnschrift"/>
              </a:rPr>
              <a:t> have collaborated to create new home workouts for all skill levels via online platform</a:t>
            </a:r>
            <a:r>
              <a:rPr lang="en-US" sz="1100" baseline="30000">
                <a:solidFill>
                  <a:srgbClr val="0070C0"/>
                </a:solidFill>
                <a:latin typeface="Bahnschrift"/>
                <a:hlinkClick r:id="rId7">
                  <a:extLst>
                    <a:ext uri="{A12FA001-AC4F-418D-AE19-62706E023703}">
                      <ahyp:hlinkClr xmlns:ahyp="http://schemas.microsoft.com/office/drawing/2018/hyperlinkcolor" val="tx"/>
                    </a:ext>
                  </a:extLst>
                </a:hlinkClick>
              </a:rPr>
              <a:t>16</a:t>
            </a:r>
          </a:p>
          <a:p>
            <a:pPr algn="ctr"/>
            <a:endParaRPr lang="en-US" sz="1200">
              <a:solidFill>
                <a:schemeClr val="bg1"/>
              </a:solidFill>
              <a:latin typeface="Bahnschrift"/>
            </a:endParaRPr>
          </a:p>
          <a:p>
            <a:pPr algn="ctr"/>
            <a:endParaRPr lang="en-US" sz="1200">
              <a:solidFill>
                <a:schemeClr val="bg1"/>
              </a:solidFill>
              <a:latin typeface="Bahnschrift"/>
            </a:endParaRPr>
          </a:p>
          <a:p>
            <a:pPr marL="285750" indent="-285750">
              <a:buFont typeface="Calibri"/>
              <a:buChar char="-"/>
            </a:pPr>
            <a:endParaRPr lang="en-US">
              <a:solidFill>
                <a:schemeClr val="bg1"/>
              </a:solidFill>
              <a:latin typeface="Bahnschrift"/>
            </a:endParaRPr>
          </a:p>
        </p:txBody>
      </p:sp>
      <p:pic>
        <p:nvPicPr>
          <p:cNvPr id="8" name="Picture 7">
            <a:extLst>
              <a:ext uri="{FF2B5EF4-FFF2-40B4-BE49-F238E27FC236}">
                <a16:creationId xmlns:a16="http://schemas.microsoft.com/office/drawing/2014/main" id="{2E9545AB-5799-3862-576C-127EAC6992AB}"/>
              </a:ext>
            </a:extLst>
          </p:cNvPr>
          <p:cNvPicPr>
            <a:picLocks noChangeAspect="1"/>
          </p:cNvPicPr>
          <p:nvPr/>
        </p:nvPicPr>
        <p:blipFill>
          <a:blip r:embed="rId10"/>
          <a:stretch>
            <a:fillRect/>
          </a:stretch>
        </p:blipFill>
        <p:spPr>
          <a:xfrm>
            <a:off x="5059900" y="2164615"/>
            <a:ext cx="337233" cy="327787"/>
          </a:xfrm>
          <a:prstGeom prst="rect">
            <a:avLst/>
          </a:prstGeom>
        </p:spPr>
      </p:pic>
      <p:pic>
        <p:nvPicPr>
          <p:cNvPr id="9" name="Picture 8">
            <a:extLst>
              <a:ext uri="{FF2B5EF4-FFF2-40B4-BE49-F238E27FC236}">
                <a16:creationId xmlns:a16="http://schemas.microsoft.com/office/drawing/2014/main" id="{AD3A6D9D-DBB7-42A1-C740-C9A2002ADF22}"/>
              </a:ext>
            </a:extLst>
          </p:cNvPr>
          <p:cNvPicPr>
            <a:picLocks noChangeAspect="1"/>
          </p:cNvPicPr>
          <p:nvPr/>
        </p:nvPicPr>
        <p:blipFill>
          <a:blip r:embed="rId11"/>
          <a:stretch>
            <a:fillRect/>
          </a:stretch>
        </p:blipFill>
        <p:spPr>
          <a:xfrm>
            <a:off x="3746868" y="2613314"/>
            <a:ext cx="346679" cy="356125"/>
          </a:xfrm>
          <a:prstGeom prst="rect">
            <a:avLst/>
          </a:prstGeom>
        </p:spPr>
      </p:pic>
      <p:pic>
        <p:nvPicPr>
          <p:cNvPr id="10" name="Picture 9">
            <a:extLst>
              <a:ext uri="{FF2B5EF4-FFF2-40B4-BE49-F238E27FC236}">
                <a16:creationId xmlns:a16="http://schemas.microsoft.com/office/drawing/2014/main" id="{0D4297EF-28E3-44AE-5516-74402422A0D7}"/>
              </a:ext>
            </a:extLst>
          </p:cNvPr>
          <p:cNvPicPr>
            <a:picLocks noChangeAspect="1"/>
          </p:cNvPicPr>
          <p:nvPr/>
        </p:nvPicPr>
        <p:blipFill>
          <a:blip r:embed="rId12"/>
          <a:stretch>
            <a:fillRect/>
          </a:stretch>
        </p:blipFill>
        <p:spPr>
          <a:xfrm>
            <a:off x="5092962" y="2613313"/>
            <a:ext cx="304172" cy="327787"/>
          </a:xfrm>
          <a:prstGeom prst="rect">
            <a:avLst/>
          </a:prstGeom>
        </p:spPr>
      </p:pic>
      <p:pic>
        <p:nvPicPr>
          <p:cNvPr id="11" name="Picture 10">
            <a:extLst>
              <a:ext uri="{FF2B5EF4-FFF2-40B4-BE49-F238E27FC236}">
                <a16:creationId xmlns:a16="http://schemas.microsoft.com/office/drawing/2014/main" id="{C31E4D73-67F0-0485-0831-97DD30099ED5}"/>
              </a:ext>
            </a:extLst>
          </p:cNvPr>
          <p:cNvPicPr>
            <a:picLocks noChangeAspect="1"/>
          </p:cNvPicPr>
          <p:nvPr/>
        </p:nvPicPr>
        <p:blipFill>
          <a:blip r:embed="rId13"/>
          <a:stretch>
            <a:fillRect/>
          </a:stretch>
        </p:blipFill>
        <p:spPr>
          <a:xfrm>
            <a:off x="3742144" y="2155169"/>
            <a:ext cx="356125" cy="356125"/>
          </a:xfrm>
          <a:prstGeom prst="rect">
            <a:avLst/>
          </a:prstGeom>
        </p:spPr>
      </p:pic>
      <p:cxnSp>
        <p:nvCxnSpPr>
          <p:cNvPr id="14" name="Straight Arrow Connector 13">
            <a:extLst>
              <a:ext uri="{FF2B5EF4-FFF2-40B4-BE49-F238E27FC236}">
                <a16:creationId xmlns:a16="http://schemas.microsoft.com/office/drawing/2014/main" id="{7D997E47-4163-DB92-0E87-60DC1C9481A0}"/>
              </a:ext>
            </a:extLst>
          </p:cNvPr>
          <p:cNvCxnSpPr>
            <a:cxnSpLocks/>
          </p:cNvCxnSpPr>
          <p:nvPr/>
        </p:nvCxnSpPr>
        <p:spPr>
          <a:xfrm>
            <a:off x="1791" y="2541267"/>
            <a:ext cx="3372985" cy="7086"/>
          </a:xfrm>
          <a:prstGeom prst="straightConnector1">
            <a:avLst/>
          </a:prstGeom>
          <a:ln w="12700">
            <a:solidFill>
              <a:srgbClr val="FFCF45"/>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4C34A1B-7981-04D7-92D0-E31D3A513FC6}"/>
              </a:ext>
            </a:extLst>
          </p:cNvPr>
          <p:cNvCxnSpPr>
            <a:cxnSpLocks/>
          </p:cNvCxnSpPr>
          <p:nvPr/>
        </p:nvCxnSpPr>
        <p:spPr>
          <a:xfrm>
            <a:off x="5810504" y="2536357"/>
            <a:ext cx="3372985" cy="7086"/>
          </a:xfrm>
          <a:prstGeom prst="straightConnector1">
            <a:avLst/>
          </a:prstGeom>
          <a:ln w="12700">
            <a:solidFill>
              <a:srgbClr val="FFCF45">
                <a:alpha val="58000"/>
              </a:srgbClr>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8CB50F2-855C-C618-B6CE-2826F8B1D99B}"/>
              </a:ext>
            </a:extLst>
          </p:cNvPr>
          <p:cNvCxnSpPr>
            <a:cxnSpLocks/>
          </p:cNvCxnSpPr>
          <p:nvPr/>
        </p:nvCxnSpPr>
        <p:spPr>
          <a:xfrm>
            <a:off x="5796897" y="2579239"/>
            <a:ext cx="3372985" cy="7086"/>
          </a:xfrm>
          <a:prstGeom prst="straightConnector1">
            <a:avLst/>
          </a:prstGeom>
          <a:ln w="12700">
            <a:solidFill>
              <a:srgbClr val="FFECB5">
                <a:alpha val="58000"/>
              </a:srgbClr>
            </a:solidFill>
          </a:ln>
        </p:spPr>
        <p:style>
          <a:lnRef idx="1">
            <a:schemeClr val="accent1"/>
          </a:lnRef>
          <a:fillRef idx="0">
            <a:schemeClr val="accent1"/>
          </a:fillRef>
          <a:effectRef idx="0">
            <a:schemeClr val="accent1"/>
          </a:effectRef>
          <a:fontRef idx="minor">
            <a:schemeClr val="tx1"/>
          </a:fontRef>
        </p:style>
      </p:cxnSp>
      <p:cxnSp>
        <p:nvCxnSpPr>
          <p:cNvPr id="2" name="Straight Arrow Connector 1">
            <a:extLst>
              <a:ext uri="{FF2B5EF4-FFF2-40B4-BE49-F238E27FC236}">
                <a16:creationId xmlns:a16="http://schemas.microsoft.com/office/drawing/2014/main" id="{8431F253-70D4-951B-2611-B424F00ED22C}"/>
              </a:ext>
            </a:extLst>
          </p:cNvPr>
          <p:cNvCxnSpPr>
            <a:cxnSpLocks/>
          </p:cNvCxnSpPr>
          <p:nvPr/>
        </p:nvCxnSpPr>
        <p:spPr>
          <a:xfrm>
            <a:off x="-16353" y="2586623"/>
            <a:ext cx="3372985" cy="7086"/>
          </a:xfrm>
          <a:prstGeom prst="straightConnector1">
            <a:avLst/>
          </a:prstGeom>
          <a:ln w="12700">
            <a:solidFill>
              <a:srgbClr val="FFE28F">
                <a:alpha val="58000"/>
              </a:srgbClr>
            </a:solidFill>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A6AD0636-4C40-2CFA-7185-336A86841447}"/>
              </a:ext>
            </a:extLst>
          </p:cNvPr>
          <p:cNvCxnSpPr>
            <a:cxnSpLocks/>
          </p:cNvCxnSpPr>
          <p:nvPr/>
        </p:nvCxnSpPr>
        <p:spPr>
          <a:xfrm flipH="1">
            <a:off x="4544988" y="485178"/>
            <a:ext cx="10658" cy="845577"/>
          </a:xfrm>
          <a:prstGeom prst="straightConnector1">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389509F-AE97-2770-356A-E9CB8A735931}"/>
              </a:ext>
            </a:extLst>
          </p:cNvPr>
          <p:cNvCxnSpPr>
            <a:cxnSpLocks/>
          </p:cNvCxnSpPr>
          <p:nvPr/>
        </p:nvCxnSpPr>
        <p:spPr>
          <a:xfrm flipH="1">
            <a:off x="4590344" y="479629"/>
            <a:ext cx="10658" cy="845576"/>
          </a:xfrm>
          <a:prstGeom prst="straightConnector1">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BC46D7C-1623-4744-AEE5-CDDF354AA143}"/>
              </a:ext>
            </a:extLst>
          </p:cNvPr>
          <p:cNvCxnSpPr>
            <a:cxnSpLocks/>
          </p:cNvCxnSpPr>
          <p:nvPr/>
        </p:nvCxnSpPr>
        <p:spPr>
          <a:xfrm flipH="1">
            <a:off x="4540449" y="3797659"/>
            <a:ext cx="6122" cy="1363260"/>
          </a:xfrm>
          <a:prstGeom prst="straightConnector1">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9529F59-3260-2D51-ADAF-E57A2A4FD7D8}"/>
              </a:ext>
            </a:extLst>
          </p:cNvPr>
          <p:cNvCxnSpPr>
            <a:cxnSpLocks/>
          </p:cNvCxnSpPr>
          <p:nvPr/>
        </p:nvCxnSpPr>
        <p:spPr>
          <a:xfrm flipH="1">
            <a:off x="4585805" y="3784051"/>
            <a:ext cx="6122" cy="1363260"/>
          </a:xfrm>
          <a:prstGeom prst="straightConnector1">
            <a:avLst/>
          </a:prstGeom>
          <a:ln w="127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 name="Google Shape;367;p26">
            <a:extLst>
              <a:ext uri="{FF2B5EF4-FFF2-40B4-BE49-F238E27FC236}">
                <a16:creationId xmlns:a16="http://schemas.microsoft.com/office/drawing/2014/main" id="{71081923-3B28-5F02-288D-7E7D62FED002}"/>
              </a:ext>
            </a:extLst>
          </p:cNvPr>
          <p:cNvSpPr/>
          <p:nvPr/>
        </p:nvSpPr>
        <p:spPr>
          <a:xfrm rot="14760000" flipH="1">
            <a:off x="8205479" y="3939084"/>
            <a:ext cx="1759819" cy="1868040"/>
          </a:xfrm>
          <a:prstGeom prst="parallelogram">
            <a:avLst>
              <a:gd name="adj" fmla="val 57078"/>
            </a:avLst>
          </a:prstGeom>
          <a:gradFill>
            <a:gsLst>
              <a:gs pos="0">
                <a:srgbClr val="7030A0"/>
              </a:gs>
              <a:gs pos="100000">
                <a:schemeClr val="accent1">
                  <a:lumMod val="7500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2831133"/>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C9FF80-7901-6AA9-8A1F-40FBA49FD0FE}"/>
              </a:ext>
            </a:extLst>
          </p:cNvPr>
          <p:cNvSpPr/>
          <p:nvPr/>
        </p:nvSpPr>
        <p:spPr>
          <a:xfrm>
            <a:off x="8555954" y="3424181"/>
            <a:ext cx="840685" cy="157576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966A8B-4602-B9EA-2931-E9A89EE9F5B7}"/>
              </a:ext>
            </a:extLst>
          </p:cNvPr>
          <p:cNvSpPr/>
          <p:nvPr/>
        </p:nvSpPr>
        <p:spPr>
          <a:xfrm>
            <a:off x="5742985" y="671941"/>
            <a:ext cx="3170947" cy="4034123"/>
          </a:xfrm>
          <a:prstGeom prst="rect">
            <a:avLst/>
          </a:prstGeom>
          <a:solidFill>
            <a:srgbClr val="B79AE6"/>
          </a:solidFill>
          <a:ln>
            <a:solidFill>
              <a:srgbClr val="7030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C8648BD-1F84-5222-5940-A50A5CA62F24}"/>
              </a:ext>
            </a:extLst>
          </p:cNvPr>
          <p:cNvSpPr/>
          <p:nvPr/>
        </p:nvSpPr>
        <p:spPr>
          <a:xfrm rot="5400000">
            <a:off x="2522619" y="4500466"/>
            <a:ext cx="1151283" cy="174349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1448DE9-A762-3B8A-4A05-252BA9406651}"/>
              </a:ext>
            </a:extLst>
          </p:cNvPr>
          <p:cNvSpPr/>
          <p:nvPr/>
        </p:nvSpPr>
        <p:spPr>
          <a:xfrm>
            <a:off x="-2170" y="2533690"/>
            <a:ext cx="455544" cy="176419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06FE272-488F-A1F8-E658-BDA06C661DFD}"/>
              </a:ext>
            </a:extLst>
          </p:cNvPr>
          <p:cNvSpPr/>
          <p:nvPr/>
        </p:nvSpPr>
        <p:spPr>
          <a:xfrm>
            <a:off x="381854" y="515816"/>
            <a:ext cx="5211847" cy="4434555"/>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367;p26">
            <a:extLst>
              <a:ext uri="{FF2B5EF4-FFF2-40B4-BE49-F238E27FC236}">
                <a16:creationId xmlns:a16="http://schemas.microsoft.com/office/drawing/2014/main" id="{582C88FD-A692-32E2-084C-96F198DC4DC8}"/>
              </a:ext>
            </a:extLst>
          </p:cNvPr>
          <p:cNvSpPr/>
          <p:nvPr/>
        </p:nvSpPr>
        <p:spPr>
          <a:xfrm rot="4440000" flipH="1">
            <a:off x="-444616" y="-784630"/>
            <a:ext cx="1186902" cy="1565882"/>
          </a:xfrm>
          <a:prstGeom prst="parallelogram">
            <a:avLst>
              <a:gd name="adj" fmla="val 57078"/>
            </a:avLst>
          </a:prstGeom>
          <a:gradFill>
            <a:gsLst>
              <a:gs pos="0">
                <a:srgbClr val="7030A0"/>
              </a:gs>
              <a:gs pos="100000">
                <a:schemeClr val="accent1">
                  <a:lumMod val="7500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67;p26">
            <a:extLst>
              <a:ext uri="{FF2B5EF4-FFF2-40B4-BE49-F238E27FC236}">
                <a16:creationId xmlns:a16="http://schemas.microsoft.com/office/drawing/2014/main" id="{D7BB060A-4460-990B-B1C7-4B4113F5E2AB}"/>
              </a:ext>
            </a:extLst>
          </p:cNvPr>
          <p:cNvSpPr/>
          <p:nvPr/>
        </p:nvSpPr>
        <p:spPr>
          <a:xfrm rot="4440000" flipH="1">
            <a:off x="8293362" y="4305347"/>
            <a:ext cx="1186902" cy="1565882"/>
          </a:xfrm>
          <a:prstGeom prst="parallelogram">
            <a:avLst>
              <a:gd name="adj" fmla="val 57078"/>
            </a:avLst>
          </a:prstGeom>
          <a:gradFill>
            <a:gsLst>
              <a:gs pos="0">
                <a:srgbClr val="7030A0"/>
              </a:gs>
              <a:gs pos="100000">
                <a:schemeClr val="accent1">
                  <a:lumMod val="7500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67;p26">
            <a:extLst>
              <a:ext uri="{FF2B5EF4-FFF2-40B4-BE49-F238E27FC236}">
                <a16:creationId xmlns:a16="http://schemas.microsoft.com/office/drawing/2014/main" id="{C59B95D0-E2E0-6AD8-23B6-B7DDC93B1AA1}"/>
              </a:ext>
            </a:extLst>
          </p:cNvPr>
          <p:cNvSpPr/>
          <p:nvPr/>
        </p:nvSpPr>
        <p:spPr>
          <a:xfrm rot="9780000" flipH="1">
            <a:off x="-527416" y="4217844"/>
            <a:ext cx="1186902" cy="1565882"/>
          </a:xfrm>
          <a:prstGeom prst="parallelogram">
            <a:avLst>
              <a:gd name="adj" fmla="val 57078"/>
            </a:avLst>
          </a:prstGeom>
          <a:gradFill>
            <a:gsLst>
              <a:gs pos="0">
                <a:srgbClr val="7030A0"/>
              </a:gs>
              <a:gs pos="100000">
                <a:schemeClr val="accent1">
                  <a:lumMod val="7500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67;p26">
            <a:extLst>
              <a:ext uri="{FF2B5EF4-FFF2-40B4-BE49-F238E27FC236}">
                <a16:creationId xmlns:a16="http://schemas.microsoft.com/office/drawing/2014/main" id="{9C79D412-C069-9901-436B-DD62A2329FE5}"/>
              </a:ext>
            </a:extLst>
          </p:cNvPr>
          <p:cNvSpPr/>
          <p:nvPr/>
        </p:nvSpPr>
        <p:spPr>
          <a:xfrm rot="9240000" flipH="1">
            <a:off x="8419765" y="-676378"/>
            <a:ext cx="1186902" cy="1565882"/>
          </a:xfrm>
          <a:prstGeom prst="parallelogram">
            <a:avLst>
              <a:gd name="adj" fmla="val 57078"/>
            </a:avLst>
          </a:prstGeom>
          <a:gradFill>
            <a:gsLst>
              <a:gs pos="0">
                <a:srgbClr val="7030A0"/>
              </a:gs>
              <a:gs pos="100000">
                <a:schemeClr val="accent1">
                  <a:lumMod val="7500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Rectangle 17">
            <a:extLst>
              <a:ext uri="{FF2B5EF4-FFF2-40B4-BE49-F238E27FC236}">
                <a16:creationId xmlns:a16="http://schemas.microsoft.com/office/drawing/2014/main" id="{9BB525D4-727B-D0A6-35B1-FE9C5BB3669C}"/>
              </a:ext>
            </a:extLst>
          </p:cNvPr>
          <p:cNvSpPr/>
          <p:nvPr/>
        </p:nvSpPr>
        <p:spPr>
          <a:xfrm>
            <a:off x="446923" y="571064"/>
            <a:ext cx="2231090" cy="1965134"/>
          </a:xfrm>
          <a:prstGeom prst="rect">
            <a:avLst/>
          </a:prstGeom>
          <a:solidFill>
            <a:schemeClr val="tx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8D43FA-3660-5F68-72A2-C04619FE47D6}"/>
              </a:ext>
            </a:extLst>
          </p:cNvPr>
          <p:cNvSpPr/>
          <p:nvPr/>
        </p:nvSpPr>
        <p:spPr>
          <a:xfrm>
            <a:off x="445134" y="2529624"/>
            <a:ext cx="2229419" cy="2379922"/>
          </a:xfrm>
          <a:prstGeom prst="rect">
            <a:avLst/>
          </a:prstGeom>
          <a:solidFill>
            <a:schemeClr val="tx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D718C9B-E381-BA18-3E2E-7049889B1E0D}"/>
              </a:ext>
            </a:extLst>
          </p:cNvPr>
          <p:cNvSpPr/>
          <p:nvPr/>
        </p:nvSpPr>
        <p:spPr>
          <a:xfrm>
            <a:off x="2723601" y="572708"/>
            <a:ext cx="2816629" cy="1791923"/>
          </a:xfrm>
          <a:prstGeom prst="rect">
            <a:avLst/>
          </a:prstGeom>
          <a:solidFill>
            <a:schemeClr val="tx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BA2FEA3-BB2B-6BA6-6378-717DA2E31978}"/>
              </a:ext>
            </a:extLst>
          </p:cNvPr>
          <p:cNvSpPr/>
          <p:nvPr/>
        </p:nvSpPr>
        <p:spPr>
          <a:xfrm>
            <a:off x="2724931" y="2389378"/>
            <a:ext cx="2811518" cy="1250140"/>
          </a:xfrm>
          <a:prstGeom prst="rect">
            <a:avLst/>
          </a:prstGeom>
          <a:solidFill>
            <a:schemeClr val="tx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56E99B3-5D8E-9431-83F5-B2AF3801A658}"/>
              </a:ext>
            </a:extLst>
          </p:cNvPr>
          <p:cNvSpPr/>
          <p:nvPr/>
        </p:nvSpPr>
        <p:spPr>
          <a:xfrm>
            <a:off x="2725622" y="3664520"/>
            <a:ext cx="2814968" cy="1247164"/>
          </a:xfrm>
          <a:prstGeom prst="rect">
            <a:avLst/>
          </a:prstGeom>
          <a:solidFill>
            <a:schemeClr val="tx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10F2C7F-7CD8-C840-D9CB-AB93395860A0}"/>
              </a:ext>
            </a:extLst>
          </p:cNvPr>
          <p:cNvSpPr txBox="1"/>
          <p:nvPr/>
        </p:nvSpPr>
        <p:spPr>
          <a:xfrm>
            <a:off x="450530" y="572611"/>
            <a:ext cx="2322623" cy="18312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5E3280"/>
                </a:solidFill>
              </a:rPr>
              <a:t> </a:t>
            </a:r>
            <a:r>
              <a:rPr lang="en-US" b="1">
                <a:solidFill>
                  <a:srgbClr val="5E3280"/>
                </a:solidFill>
                <a:latin typeface="Bahnschrift"/>
              </a:rPr>
              <a:t>Threat Of New Entrants​ </a:t>
            </a:r>
          </a:p>
          <a:p>
            <a:pPr algn="ctr"/>
            <a:r>
              <a:rPr lang="en-US" sz="1100">
                <a:solidFill>
                  <a:srgbClr val="702FA0"/>
                </a:solidFill>
                <a:latin typeface="Bahnschrift"/>
              </a:rPr>
              <a:t>Strength</a:t>
            </a:r>
            <a:r>
              <a:rPr lang="en-US" sz="1100" b="1">
                <a:solidFill>
                  <a:srgbClr val="702FA0"/>
                </a:solidFill>
                <a:latin typeface="Bahnschrift"/>
              </a:rPr>
              <a:t>: </a:t>
            </a:r>
            <a:r>
              <a:rPr lang="en-US" sz="1100" b="1" u="sng">
                <a:solidFill>
                  <a:schemeClr val="bg1"/>
                </a:solidFill>
                <a:latin typeface="Bahnschrift"/>
              </a:rPr>
              <a:t>Moderate</a:t>
            </a:r>
          </a:p>
          <a:p>
            <a:pPr algn="ctr"/>
            <a:r>
              <a:rPr lang="en-US" sz="1100">
                <a:latin typeface="Bahnschrift"/>
              </a:rPr>
              <a:t>Does not require much knowledge but </a:t>
            </a:r>
            <a:r>
              <a:rPr lang="en-US" sz="1100">
                <a:solidFill>
                  <a:srgbClr val="7030A0"/>
                </a:solidFill>
                <a:latin typeface="Bahnschrift"/>
              </a:rPr>
              <a:t>requires technology</a:t>
            </a:r>
            <a:r>
              <a:rPr lang="en-US" sz="1100">
                <a:latin typeface="Bahnschrift"/>
              </a:rPr>
              <a:t> to start. Many regulations to open a fitness center. Medium consumer switching cost as basic membership requires a </a:t>
            </a:r>
            <a:r>
              <a:rPr lang="en-US" sz="1100">
                <a:solidFill>
                  <a:srgbClr val="7030A0"/>
                </a:solidFill>
                <a:latin typeface="Bahnschrift"/>
              </a:rPr>
              <a:t>$0.00 - $59.99 startup payment</a:t>
            </a:r>
            <a:r>
              <a:rPr lang="en-US" sz="1100">
                <a:latin typeface="Bahnschrift"/>
              </a:rPr>
              <a:t>. Some disadvantages to starting small. </a:t>
            </a:r>
          </a:p>
        </p:txBody>
      </p:sp>
      <p:sp>
        <p:nvSpPr>
          <p:cNvPr id="31" name="TextBox 30">
            <a:extLst>
              <a:ext uri="{FF2B5EF4-FFF2-40B4-BE49-F238E27FC236}">
                <a16:creationId xmlns:a16="http://schemas.microsoft.com/office/drawing/2014/main" id="{97A92130-714A-FF40-E7CC-1A675E983A1B}"/>
              </a:ext>
            </a:extLst>
          </p:cNvPr>
          <p:cNvSpPr txBox="1"/>
          <p:nvPr/>
        </p:nvSpPr>
        <p:spPr>
          <a:xfrm>
            <a:off x="472988" y="2473113"/>
            <a:ext cx="2249164" cy="25083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5E3280"/>
                </a:solidFill>
                <a:latin typeface="Bahnschrift"/>
              </a:rPr>
              <a:t>Degree of Rivalry </a:t>
            </a:r>
          </a:p>
          <a:p>
            <a:pPr algn="ctr"/>
            <a:r>
              <a:rPr lang="en-US" sz="1100">
                <a:solidFill>
                  <a:srgbClr val="702FA0"/>
                </a:solidFill>
                <a:latin typeface="Bahnschrift"/>
              </a:rPr>
              <a:t>Strength</a:t>
            </a:r>
            <a:r>
              <a:rPr lang="en-US" sz="1100" b="1">
                <a:solidFill>
                  <a:srgbClr val="702FA0"/>
                </a:solidFill>
                <a:latin typeface="Bahnschrift"/>
              </a:rPr>
              <a:t>: </a:t>
            </a:r>
            <a:r>
              <a:rPr lang="en-US" sz="1100" b="1" u="sng">
                <a:solidFill>
                  <a:schemeClr val="bg1"/>
                </a:solidFill>
                <a:latin typeface="Bahnschrift"/>
              </a:rPr>
              <a:t>Moderate</a:t>
            </a:r>
            <a:endParaRPr lang="en-US" sz="1100">
              <a:solidFill>
                <a:schemeClr val="bg1"/>
              </a:solidFill>
              <a:latin typeface="Bahnschrift"/>
            </a:endParaRPr>
          </a:p>
          <a:p>
            <a:pPr algn="ctr"/>
            <a:r>
              <a:rPr lang="en-US" sz="1100">
                <a:solidFill>
                  <a:srgbClr val="7030A0"/>
                </a:solidFill>
                <a:latin typeface="Bahnschrift"/>
              </a:rPr>
              <a:t>Many competitors</a:t>
            </a:r>
            <a:r>
              <a:rPr lang="en-US" sz="1100">
                <a:latin typeface="Bahnschrift"/>
              </a:rPr>
              <a:t> of equal size and capability. </a:t>
            </a:r>
            <a:r>
              <a:rPr lang="en-US" sz="1100">
                <a:solidFill>
                  <a:srgbClr val="7030A0"/>
                </a:solidFill>
                <a:latin typeface="Bahnschrift"/>
              </a:rPr>
              <a:t>Market size of industry increased 18.6%</a:t>
            </a:r>
            <a:r>
              <a:rPr lang="en-US" sz="1100" baseline="30000">
                <a:solidFill>
                  <a:srgbClr val="0070C0"/>
                </a:solidFill>
                <a:latin typeface="Bahnschrift"/>
                <a:hlinkClick r:id="rId3">
                  <a:extLst>
                    <a:ext uri="{A12FA001-AC4F-418D-AE19-62706E023703}">
                      <ahyp:hlinkClr xmlns:ahyp="http://schemas.microsoft.com/office/drawing/2018/hyperlinkcolor" val="tx"/>
                    </a:ext>
                  </a:extLst>
                </a:hlinkClick>
              </a:rPr>
              <a:t>3</a:t>
            </a:r>
            <a:r>
              <a:rPr lang="en-US" sz="1100">
                <a:latin typeface="Bahnschrift"/>
              </a:rPr>
              <a:t> in 2022, therefore, high industry growth rate. Medium consumer switching cost as basic membership require requires a </a:t>
            </a:r>
            <a:r>
              <a:rPr lang="en-US" sz="1100">
                <a:solidFill>
                  <a:schemeClr val="bg1"/>
                </a:solidFill>
                <a:latin typeface="Bahnschrift"/>
              </a:rPr>
              <a:t>$0.00 - $59.99</a:t>
            </a:r>
            <a:r>
              <a:rPr lang="en-US" sz="1100">
                <a:latin typeface="Bahnschrift"/>
              </a:rPr>
              <a:t> startup payment. Products are not commodities or perishables. The industry has high exit barriers and is hard to liquidate.</a:t>
            </a:r>
            <a:r>
              <a:rPr lang="en-US" sz="1050">
                <a:latin typeface="Bahnschrift"/>
              </a:rPr>
              <a:t>​ </a:t>
            </a:r>
            <a:endParaRPr lang="en-US" sz="1050">
              <a:solidFill>
                <a:srgbClr val="702FA0"/>
              </a:solidFill>
              <a:latin typeface="Bahnschrift"/>
            </a:endParaRPr>
          </a:p>
        </p:txBody>
      </p:sp>
      <p:sp>
        <p:nvSpPr>
          <p:cNvPr id="33" name="Title 1">
            <a:extLst>
              <a:ext uri="{FF2B5EF4-FFF2-40B4-BE49-F238E27FC236}">
                <a16:creationId xmlns:a16="http://schemas.microsoft.com/office/drawing/2014/main" id="{FAB8D26A-A6DF-7302-CD03-A93C9890FC2B}"/>
              </a:ext>
            </a:extLst>
          </p:cNvPr>
          <p:cNvSpPr>
            <a:spLocks noGrp="1"/>
          </p:cNvSpPr>
          <p:nvPr>
            <p:ph type="title"/>
          </p:nvPr>
        </p:nvSpPr>
        <p:spPr>
          <a:xfrm>
            <a:off x="64611" y="-996"/>
            <a:ext cx="9014779" cy="398766"/>
          </a:xfrm>
        </p:spPr>
        <p:txBody>
          <a:bodyPr/>
          <a:lstStyle/>
          <a:p>
            <a:r>
              <a:rPr lang="en-US" sz="2000">
                <a:solidFill>
                  <a:srgbClr val="702FA0"/>
                </a:solidFill>
                <a:latin typeface="Bahnschrift"/>
              </a:rPr>
              <a:t>Determining Market Dynamics Through Porter's Five Forces &amp; Key Players </a:t>
            </a:r>
            <a:endParaRPr lang="en-US" sz="2000">
              <a:latin typeface="Bahnschrift"/>
            </a:endParaRPr>
          </a:p>
        </p:txBody>
      </p:sp>
      <p:cxnSp>
        <p:nvCxnSpPr>
          <p:cNvPr id="35" name="Straight Arrow Connector 34">
            <a:extLst>
              <a:ext uri="{FF2B5EF4-FFF2-40B4-BE49-F238E27FC236}">
                <a16:creationId xmlns:a16="http://schemas.microsoft.com/office/drawing/2014/main" id="{16CF54ED-46AF-8A2D-2125-F1555E6180CC}"/>
              </a:ext>
            </a:extLst>
          </p:cNvPr>
          <p:cNvCxnSpPr/>
          <p:nvPr/>
        </p:nvCxnSpPr>
        <p:spPr>
          <a:xfrm flipV="1">
            <a:off x="327527" y="424432"/>
            <a:ext cx="8481511" cy="4969"/>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83E98410-F8D7-9837-381B-1AA40C038E1D}"/>
              </a:ext>
            </a:extLst>
          </p:cNvPr>
          <p:cNvSpPr/>
          <p:nvPr/>
        </p:nvSpPr>
        <p:spPr>
          <a:xfrm>
            <a:off x="5850334" y="844448"/>
            <a:ext cx="2957347" cy="662228"/>
          </a:xfrm>
          <a:prstGeom prst="frame">
            <a:avLst/>
          </a:prstGeom>
          <a:solidFill>
            <a:srgbClr val="F7F2A7"/>
          </a:solidFill>
          <a:ln>
            <a:solidFill>
              <a:srgbClr val="7030A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bg1"/>
                </a:solidFill>
                <a:latin typeface="Bahnschrift"/>
                <a:cs typeface="Arial"/>
              </a:rPr>
              <a:t>Top 5 Companies in the Industry</a:t>
            </a:r>
            <a:r>
              <a:rPr lang="en-US" b="1" baseline="30000">
                <a:solidFill>
                  <a:srgbClr val="0070C0"/>
                </a:solidFill>
                <a:latin typeface="Bahnschrift"/>
                <a:cs typeface="Arial"/>
                <a:hlinkClick r:id="rId4">
                  <a:extLst>
                    <a:ext uri="{A12FA001-AC4F-418D-AE19-62706E023703}">
                      <ahyp:hlinkClr xmlns:ahyp="http://schemas.microsoft.com/office/drawing/2018/hyperlinkcolor" val="tx"/>
                    </a:ext>
                  </a:extLst>
                </a:hlinkClick>
              </a:rPr>
              <a:t>1</a:t>
            </a:r>
            <a:endParaRPr lang="en-US" b="1" baseline="30000">
              <a:solidFill>
                <a:srgbClr val="0070C0"/>
              </a:solidFill>
              <a:latin typeface="Bahnschrift"/>
              <a:cs typeface="Arial"/>
            </a:endParaRPr>
          </a:p>
        </p:txBody>
      </p:sp>
      <p:sp>
        <p:nvSpPr>
          <p:cNvPr id="46" name="Rectangle: Rounded Corners 45">
            <a:extLst>
              <a:ext uri="{FF2B5EF4-FFF2-40B4-BE49-F238E27FC236}">
                <a16:creationId xmlns:a16="http://schemas.microsoft.com/office/drawing/2014/main" id="{D5251009-FB6F-322F-9BD9-6310102B0B95}"/>
              </a:ext>
            </a:extLst>
          </p:cNvPr>
          <p:cNvSpPr/>
          <p:nvPr/>
        </p:nvSpPr>
        <p:spPr>
          <a:xfrm>
            <a:off x="5863859" y="3963267"/>
            <a:ext cx="2957347" cy="662228"/>
          </a:xfrm>
          <a:prstGeom prst="roundRect">
            <a:avLst/>
          </a:prstGeom>
          <a:solidFill>
            <a:srgbClr val="F7F2A7"/>
          </a:solidFill>
          <a:ln>
            <a:solidFill>
              <a:srgbClr val="7030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Bahnschrift"/>
            </a:endParaRPr>
          </a:p>
        </p:txBody>
      </p:sp>
      <p:grpSp>
        <p:nvGrpSpPr>
          <p:cNvPr id="57" name="Group 56">
            <a:extLst>
              <a:ext uri="{FF2B5EF4-FFF2-40B4-BE49-F238E27FC236}">
                <a16:creationId xmlns:a16="http://schemas.microsoft.com/office/drawing/2014/main" id="{8F2A2FA1-D7D8-F241-86BF-AC3BD60269CA}"/>
              </a:ext>
            </a:extLst>
          </p:cNvPr>
          <p:cNvGrpSpPr/>
          <p:nvPr/>
        </p:nvGrpSpPr>
        <p:grpSpPr>
          <a:xfrm>
            <a:off x="5846191" y="1633962"/>
            <a:ext cx="2962591" cy="376393"/>
            <a:chOff x="5586810" y="1610511"/>
            <a:chExt cx="3061982" cy="444791"/>
          </a:xfrm>
        </p:grpSpPr>
        <p:sp>
          <p:nvSpPr>
            <p:cNvPr id="37" name="Rectangle: Rounded Corners 36">
              <a:extLst>
                <a:ext uri="{FF2B5EF4-FFF2-40B4-BE49-F238E27FC236}">
                  <a16:creationId xmlns:a16="http://schemas.microsoft.com/office/drawing/2014/main" id="{4D8C00C3-1522-6DF5-66E7-00A2589A169F}"/>
                </a:ext>
              </a:extLst>
            </p:cNvPr>
            <p:cNvSpPr/>
            <p:nvPr/>
          </p:nvSpPr>
          <p:spPr>
            <a:xfrm>
              <a:off x="5586810" y="1630611"/>
              <a:ext cx="3061982" cy="424691"/>
            </a:xfrm>
            <a:prstGeom prst="roundRect">
              <a:avLst/>
            </a:prstGeom>
            <a:solidFill>
              <a:srgbClr val="F7F2A7"/>
            </a:solidFill>
            <a:ln>
              <a:solidFill>
                <a:srgbClr val="7030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Bahnschrift"/>
                <a:cs typeface="Arial"/>
              </a:endParaRPr>
            </a:p>
          </p:txBody>
        </p:sp>
        <p:sp>
          <p:nvSpPr>
            <p:cNvPr id="48" name="TextBox 47">
              <a:extLst>
                <a:ext uri="{FF2B5EF4-FFF2-40B4-BE49-F238E27FC236}">
                  <a16:creationId xmlns:a16="http://schemas.microsoft.com/office/drawing/2014/main" id="{A5C3B606-123A-09D2-8BE0-26901BE8ED6C}"/>
                </a:ext>
              </a:extLst>
            </p:cNvPr>
            <p:cNvSpPr txBox="1"/>
            <p:nvPr/>
          </p:nvSpPr>
          <p:spPr>
            <a:xfrm>
              <a:off x="5810615" y="1610511"/>
              <a:ext cx="274320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a:solidFill>
                    <a:schemeClr val="bg1"/>
                  </a:solidFill>
                  <a:latin typeface="Bahnschrift"/>
                </a:rPr>
                <a:t>GoodLife Fitness </a:t>
              </a:r>
              <a:r>
                <a:rPr lang="en-US" sz="1100" b="1" err="1">
                  <a:solidFill>
                    <a:schemeClr val="bg1"/>
                  </a:solidFill>
                  <a:latin typeface="Bahnschrift"/>
                </a:rPr>
                <a:t>Centres</a:t>
              </a:r>
              <a:r>
                <a:rPr lang="en-US" sz="1100" b="1">
                  <a:solidFill>
                    <a:schemeClr val="bg1"/>
                  </a:solidFill>
                  <a:latin typeface="Bahnschrift"/>
                </a:rPr>
                <a:t> Inc.</a:t>
              </a:r>
              <a:r>
                <a:rPr lang="en-US" sz="1100">
                  <a:solidFill>
                    <a:schemeClr val="bg1"/>
                  </a:solidFill>
                  <a:latin typeface="Bahnschrift"/>
                </a:rPr>
                <a:t>: 22.6% $1.039bn: $1.0276bn in revenue​</a:t>
              </a:r>
              <a:endParaRPr lang="en-US">
                <a:solidFill>
                  <a:schemeClr val="bg1"/>
                </a:solidFill>
                <a:latin typeface="Bahnschrift"/>
              </a:endParaRPr>
            </a:p>
          </p:txBody>
        </p:sp>
      </p:grpSp>
      <p:grpSp>
        <p:nvGrpSpPr>
          <p:cNvPr id="56" name="Group 55">
            <a:extLst>
              <a:ext uri="{FF2B5EF4-FFF2-40B4-BE49-F238E27FC236}">
                <a16:creationId xmlns:a16="http://schemas.microsoft.com/office/drawing/2014/main" id="{3E33DCF9-5814-EC9D-16E7-41F908344A62}"/>
              </a:ext>
            </a:extLst>
          </p:cNvPr>
          <p:cNvGrpSpPr/>
          <p:nvPr/>
        </p:nvGrpSpPr>
        <p:grpSpPr>
          <a:xfrm>
            <a:off x="5863858" y="2087413"/>
            <a:ext cx="2962591" cy="385227"/>
            <a:chOff x="5599651" y="2020505"/>
            <a:chExt cx="3061982" cy="459489"/>
          </a:xfrm>
        </p:grpSpPr>
        <p:sp>
          <p:nvSpPr>
            <p:cNvPr id="42" name="Rectangle: Rounded Corners 41">
              <a:extLst>
                <a:ext uri="{FF2B5EF4-FFF2-40B4-BE49-F238E27FC236}">
                  <a16:creationId xmlns:a16="http://schemas.microsoft.com/office/drawing/2014/main" id="{738AEF7F-F8D9-4DFB-CA8F-0173F1BF1137}"/>
                </a:ext>
              </a:extLst>
            </p:cNvPr>
            <p:cNvSpPr/>
            <p:nvPr/>
          </p:nvSpPr>
          <p:spPr>
            <a:xfrm>
              <a:off x="5599651" y="2055302"/>
              <a:ext cx="3061982" cy="424692"/>
            </a:xfrm>
            <a:prstGeom prst="roundRect">
              <a:avLst/>
            </a:prstGeom>
            <a:solidFill>
              <a:srgbClr val="F7F2A7"/>
            </a:solidFill>
            <a:ln>
              <a:solidFill>
                <a:srgbClr val="7030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Bahnschrift"/>
              </a:endParaRPr>
            </a:p>
          </p:txBody>
        </p:sp>
        <p:sp>
          <p:nvSpPr>
            <p:cNvPr id="49" name="TextBox 48">
              <a:extLst>
                <a:ext uri="{FF2B5EF4-FFF2-40B4-BE49-F238E27FC236}">
                  <a16:creationId xmlns:a16="http://schemas.microsoft.com/office/drawing/2014/main" id="{B78D875C-B289-0406-51C0-39648E907849}"/>
                </a:ext>
              </a:extLst>
            </p:cNvPr>
            <p:cNvSpPr txBox="1"/>
            <p:nvPr/>
          </p:nvSpPr>
          <p:spPr>
            <a:xfrm>
              <a:off x="5753800" y="2020505"/>
              <a:ext cx="274320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a:solidFill>
                    <a:schemeClr val="bg1"/>
                  </a:solidFill>
                  <a:latin typeface="Bahnschrift"/>
                </a:rPr>
                <a:t>LA Fitness International LLC:</a:t>
              </a:r>
              <a:r>
                <a:rPr lang="en-US" sz="1100">
                  <a:solidFill>
                    <a:schemeClr val="bg1"/>
                  </a:solidFill>
                  <a:latin typeface="Bahnschrift"/>
                </a:rPr>
                <a:t>  2.1% $96.6m: 93.6m in revenue​</a:t>
              </a:r>
              <a:endParaRPr lang="en-US">
                <a:solidFill>
                  <a:schemeClr val="bg1"/>
                </a:solidFill>
                <a:latin typeface="Bahnschrift"/>
              </a:endParaRPr>
            </a:p>
          </p:txBody>
        </p:sp>
      </p:grpSp>
      <p:grpSp>
        <p:nvGrpSpPr>
          <p:cNvPr id="55" name="Group 54">
            <a:extLst>
              <a:ext uri="{FF2B5EF4-FFF2-40B4-BE49-F238E27FC236}">
                <a16:creationId xmlns:a16="http://schemas.microsoft.com/office/drawing/2014/main" id="{08A4164C-D49A-AE6E-B7E7-CFE290AF5B59}"/>
              </a:ext>
            </a:extLst>
          </p:cNvPr>
          <p:cNvGrpSpPr/>
          <p:nvPr/>
        </p:nvGrpSpPr>
        <p:grpSpPr>
          <a:xfrm>
            <a:off x="5863857" y="2541406"/>
            <a:ext cx="2962591" cy="390883"/>
            <a:chOff x="5770860" y="2452722"/>
            <a:chExt cx="3061982" cy="463123"/>
          </a:xfrm>
        </p:grpSpPr>
        <p:sp>
          <p:nvSpPr>
            <p:cNvPr id="43" name="Rectangle: Rounded Corners 42">
              <a:extLst>
                <a:ext uri="{FF2B5EF4-FFF2-40B4-BE49-F238E27FC236}">
                  <a16:creationId xmlns:a16="http://schemas.microsoft.com/office/drawing/2014/main" id="{C02896B8-2AEB-E1C3-0F86-BEC437D45542}"/>
                </a:ext>
              </a:extLst>
            </p:cNvPr>
            <p:cNvSpPr/>
            <p:nvPr/>
          </p:nvSpPr>
          <p:spPr>
            <a:xfrm>
              <a:off x="5770860" y="2491153"/>
              <a:ext cx="3061982" cy="424692"/>
            </a:xfrm>
            <a:prstGeom prst="roundRect">
              <a:avLst/>
            </a:prstGeom>
            <a:solidFill>
              <a:srgbClr val="F7F2A7"/>
            </a:solidFill>
            <a:ln>
              <a:solidFill>
                <a:srgbClr val="7030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Bahnschrift"/>
              </a:endParaRPr>
            </a:p>
          </p:txBody>
        </p:sp>
        <p:sp>
          <p:nvSpPr>
            <p:cNvPr id="50" name="TextBox 49">
              <a:extLst>
                <a:ext uri="{FF2B5EF4-FFF2-40B4-BE49-F238E27FC236}">
                  <a16:creationId xmlns:a16="http://schemas.microsoft.com/office/drawing/2014/main" id="{AB7FD79D-C8D7-73E3-4FDE-99EF3F0D216D}"/>
                </a:ext>
              </a:extLst>
            </p:cNvPr>
            <p:cNvSpPr txBox="1"/>
            <p:nvPr/>
          </p:nvSpPr>
          <p:spPr>
            <a:xfrm>
              <a:off x="5931642" y="2452722"/>
              <a:ext cx="2743200" cy="430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a:solidFill>
                    <a:schemeClr val="bg1"/>
                  </a:solidFill>
                  <a:latin typeface="Bahnschrift"/>
                </a:rPr>
                <a:t>PFIP LLC (Planet Fitness)</a:t>
              </a:r>
              <a:r>
                <a:rPr lang="en-US" sz="1100">
                  <a:solidFill>
                    <a:schemeClr val="bg1"/>
                  </a:solidFill>
                  <a:latin typeface="Bahnschrift"/>
                </a:rPr>
                <a:t>: 0.7%  </a:t>
              </a:r>
              <a:endParaRPr lang="en-US">
                <a:solidFill>
                  <a:schemeClr val="bg1"/>
                </a:solidFill>
                <a:latin typeface="Bahnschrift"/>
              </a:endParaRPr>
            </a:p>
            <a:p>
              <a:pPr algn="ctr"/>
              <a:r>
                <a:rPr lang="en-US" sz="1100">
                  <a:solidFill>
                    <a:schemeClr val="bg1"/>
                  </a:solidFill>
                  <a:latin typeface="Bahnschrift"/>
                </a:rPr>
                <a:t>$32.2m: 32.8m in revenue​</a:t>
              </a:r>
              <a:endParaRPr lang="en-US">
                <a:solidFill>
                  <a:schemeClr val="bg1"/>
                </a:solidFill>
                <a:latin typeface="Bahnschrift"/>
              </a:endParaRPr>
            </a:p>
          </p:txBody>
        </p:sp>
      </p:grpSp>
      <p:grpSp>
        <p:nvGrpSpPr>
          <p:cNvPr id="53" name="Group 52">
            <a:extLst>
              <a:ext uri="{FF2B5EF4-FFF2-40B4-BE49-F238E27FC236}">
                <a16:creationId xmlns:a16="http://schemas.microsoft.com/office/drawing/2014/main" id="{8A5760E6-0804-4C91-D935-2878265BA298}"/>
              </a:ext>
            </a:extLst>
          </p:cNvPr>
          <p:cNvGrpSpPr/>
          <p:nvPr/>
        </p:nvGrpSpPr>
        <p:grpSpPr>
          <a:xfrm>
            <a:off x="5858614" y="2990065"/>
            <a:ext cx="2962591" cy="402840"/>
            <a:chOff x="5599650" y="2882509"/>
            <a:chExt cx="3061982" cy="478329"/>
          </a:xfrm>
        </p:grpSpPr>
        <p:sp>
          <p:nvSpPr>
            <p:cNvPr id="44" name="Rectangle: Rounded Corners 43">
              <a:extLst>
                <a:ext uri="{FF2B5EF4-FFF2-40B4-BE49-F238E27FC236}">
                  <a16:creationId xmlns:a16="http://schemas.microsoft.com/office/drawing/2014/main" id="{F4A8A63B-9C51-C65E-8F35-AECEECFF3067}"/>
                </a:ext>
              </a:extLst>
            </p:cNvPr>
            <p:cNvSpPr/>
            <p:nvPr/>
          </p:nvSpPr>
          <p:spPr>
            <a:xfrm>
              <a:off x="5599650" y="2936146"/>
              <a:ext cx="3061982" cy="424692"/>
            </a:xfrm>
            <a:prstGeom prst="roundRect">
              <a:avLst/>
            </a:prstGeom>
            <a:solidFill>
              <a:srgbClr val="F7F2A7"/>
            </a:solidFill>
            <a:ln>
              <a:solidFill>
                <a:srgbClr val="7030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Bahnschrift"/>
              </a:endParaRPr>
            </a:p>
          </p:txBody>
        </p:sp>
        <p:sp>
          <p:nvSpPr>
            <p:cNvPr id="51" name="TextBox 50">
              <a:extLst>
                <a:ext uri="{FF2B5EF4-FFF2-40B4-BE49-F238E27FC236}">
                  <a16:creationId xmlns:a16="http://schemas.microsoft.com/office/drawing/2014/main" id="{8E0A2C3D-8C2B-3D41-8810-AE78E8E2A9FF}"/>
                </a:ext>
              </a:extLst>
            </p:cNvPr>
            <p:cNvSpPr txBox="1"/>
            <p:nvPr/>
          </p:nvSpPr>
          <p:spPr>
            <a:xfrm>
              <a:off x="5747593" y="2882509"/>
              <a:ext cx="274320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a:solidFill>
                    <a:schemeClr val="bg1"/>
                  </a:solidFill>
                  <a:latin typeface="Bahnschrift"/>
                </a:rPr>
                <a:t>Gold’s Gym International Inc.</a:t>
              </a:r>
              <a:r>
                <a:rPr lang="en-US" sz="1100">
                  <a:solidFill>
                    <a:schemeClr val="bg1"/>
                  </a:solidFill>
                  <a:latin typeface="Bahnschrift"/>
                </a:rPr>
                <a:t>: 0.2% </a:t>
              </a:r>
              <a:endParaRPr lang="en-US">
                <a:solidFill>
                  <a:schemeClr val="bg1"/>
                </a:solidFill>
                <a:latin typeface="Bahnschrift"/>
              </a:endParaRPr>
            </a:p>
            <a:p>
              <a:pPr algn="ctr"/>
              <a:r>
                <a:rPr lang="en-US" sz="1100">
                  <a:solidFill>
                    <a:schemeClr val="bg1"/>
                  </a:solidFill>
                  <a:latin typeface="Bahnschrift"/>
                </a:rPr>
                <a:t>9.2m: 9.4m in revenue​</a:t>
              </a:r>
              <a:endParaRPr lang="en-US">
                <a:solidFill>
                  <a:schemeClr val="bg1"/>
                </a:solidFill>
                <a:latin typeface="Bahnschrift"/>
              </a:endParaRPr>
            </a:p>
          </p:txBody>
        </p:sp>
      </p:grpSp>
      <p:grpSp>
        <p:nvGrpSpPr>
          <p:cNvPr id="54" name="Group 53">
            <a:extLst>
              <a:ext uri="{FF2B5EF4-FFF2-40B4-BE49-F238E27FC236}">
                <a16:creationId xmlns:a16="http://schemas.microsoft.com/office/drawing/2014/main" id="{A0A3ACCC-4EF7-59D8-7C79-8D9809F74782}"/>
              </a:ext>
            </a:extLst>
          </p:cNvPr>
          <p:cNvGrpSpPr/>
          <p:nvPr/>
        </p:nvGrpSpPr>
        <p:grpSpPr>
          <a:xfrm>
            <a:off x="5863857" y="3470994"/>
            <a:ext cx="2962591" cy="389338"/>
            <a:chOff x="5599650" y="3356902"/>
            <a:chExt cx="3061982" cy="460088"/>
          </a:xfrm>
        </p:grpSpPr>
        <p:sp>
          <p:nvSpPr>
            <p:cNvPr id="45" name="Rectangle: Rounded Corners 44">
              <a:extLst>
                <a:ext uri="{FF2B5EF4-FFF2-40B4-BE49-F238E27FC236}">
                  <a16:creationId xmlns:a16="http://schemas.microsoft.com/office/drawing/2014/main" id="{C7085950-ADC8-87AC-7979-4AD166496C39}"/>
                </a:ext>
              </a:extLst>
            </p:cNvPr>
            <p:cNvSpPr/>
            <p:nvPr/>
          </p:nvSpPr>
          <p:spPr>
            <a:xfrm>
              <a:off x="5599650" y="3392298"/>
              <a:ext cx="3061982" cy="424692"/>
            </a:xfrm>
            <a:prstGeom prst="roundRect">
              <a:avLst/>
            </a:prstGeom>
            <a:solidFill>
              <a:srgbClr val="F7F2A7"/>
            </a:solidFill>
            <a:ln>
              <a:solidFill>
                <a:srgbClr val="7030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Bahnschrift"/>
              </a:endParaRPr>
            </a:p>
          </p:txBody>
        </p:sp>
        <p:sp>
          <p:nvSpPr>
            <p:cNvPr id="52" name="TextBox 51">
              <a:extLst>
                <a:ext uri="{FF2B5EF4-FFF2-40B4-BE49-F238E27FC236}">
                  <a16:creationId xmlns:a16="http://schemas.microsoft.com/office/drawing/2014/main" id="{539C62B0-8F6A-E32D-E990-89D763BAA317}"/>
                </a:ext>
              </a:extLst>
            </p:cNvPr>
            <p:cNvSpPr txBox="1"/>
            <p:nvPr/>
          </p:nvSpPr>
          <p:spPr>
            <a:xfrm>
              <a:off x="5654864" y="3356902"/>
              <a:ext cx="291098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a:solidFill>
                    <a:schemeClr val="bg1"/>
                  </a:solidFill>
                  <a:latin typeface="Bahnschrift"/>
                </a:rPr>
                <a:t>Self Esteem Brands LLC :</a:t>
              </a:r>
              <a:r>
                <a:rPr lang="en-US" sz="1100">
                  <a:solidFill>
                    <a:schemeClr val="bg1"/>
                  </a:solidFill>
                  <a:latin typeface="Bahnschrift"/>
                </a:rPr>
                <a:t> 0.1% </a:t>
              </a:r>
              <a:endParaRPr lang="en-US">
                <a:solidFill>
                  <a:schemeClr val="bg1"/>
                </a:solidFill>
                <a:latin typeface="Bahnschrift"/>
              </a:endParaRPr>
            </a:p>
            <a:p>
              <a:pPr algn="ctr"/>
              <a:r>
                <a:rPr lang="en-US" sz="1100">
                  <a:solidFill>
                    <a:schemeClr val="bg1"/>
                  </a:solidFill>
                  <a:latin typeface="Bahnschrift"/>
                </a:rPr>
                <a:t>4.7m in revenue​</a:t>
              </a:r>
              <a:endParaRPr lang="en-US">
                <a:solidFill>
                  <a:schemeClr val="bg1"/>
                </a:solidFill>
                <a:latin typeface="Bahnschrift"/>
              </a:endParaRPr>
            </a:p>
          </p:txBody>
        </p:sp>
      </p:grpSp>
      <p:sp>
        <p:nvSpPr>
          <p:cNvPr id="59" name="TextBox 58">
            <a:extLst>
              <a:ext uri="{FF2B5EF4-FFF2-40B4-BE49-F238E27FC236}">
                <a16:creationId xmlns:a16="http://schemas.microsoft.com/office/drawing/2014/main" id="{4EA24114-8D13-8D4D-DDE2-1B95F061C455}"/>
              </a:ext>
            </a:extLst>
          </p:cNvPr>
          <p:cNvSpPr txBox="1"/>
          <p:nvPr/>
        </p:nvSpPr>
        <p:spPr>
          <a:xfrm>
            <a:off x="6065544" y="4002529"/>
            <a:ext cx="2652092"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solidFill>
                  <a:schemeClr val="bg1"/>
                </a:solidFill>
                <a:latin typeface="Bahnschrift"/>
              </a:rPr>
              <a:t>Each company </a:t>
            </a:r>
            <a:r>
              <a:rPr lang="en-US" sz="1100" b="1">
                <a:solidFill>
                  <a:schemeClr val="bg1"/>
                </a:solidFill>
                <a:latin typeface="Bahnschrift"/>
              </a:rPr>
              <a:t>differentiates </a:t>
            </a:r>
            <a:r>
              <a:rPr lang="en-US" sz="1100">
                <a:solidFill>
                  <a:schemeClr val="bg1"/>
                </a:solidFill>
                <a:latin typeface="Bahnschrift"/>
              </a:rPr>
              <a:t>through providing different equipment, services, benefits, and clubs</a:t>
            </a:r>
            <a:endParaRPr lang="en-US" sz="1100" b="1">
              <a:solidFill>
                <a:schemeClr val="bg1"/>
              </a:solidFill>
              <a:latin typeface="Bahnschrift"/>
            </a:endParaRPr>
          </a:p>
        </p:txBody>
      </p:sp>
      <p:sp>
        <p:nvSpPr>
          <p:cNvPr id="61" name="TextBox 60">
            <a:extLst>
              <a:ext uri="{FF2B5EF4-FFF2-40B4-BE49-F238E27FC236}">
                <a16:creationId xmlns:a16="http://schemas.microsoft.com/office/drawing/2014/main" id="{0EE6943A-C85B-3358-18BB-DF24165B0E2B}"/>
              </a:ext>
            </a:extLst>
          </p:cNvPr>
          <p:cNvSpPr txBox="1"/>
          <p:nvPr/>
        </p:nvSpPr>
        <p:spPr>
          <a:xfrm>
            <a:off x="2733975" y="513840"/>
            <a:ext cx="2861961" cy="18312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5E3280"/>
                </a:solidFill>
                <a:latin typeface="Bahnschrift"/>
              </a:rPr>
              <a:t>Substitutes</a:t>
            </a:r>
            <a:r>
              <a:rPr lang="en-US">
                <a:solidFill>
                  <a:srgbClr val="5E3280"/>
                </a:solidFill>
                <a:latin typeface="Bahnschrift"/>
              </a:rPr>
              <a:t>​ </a:t>
            </a:r>
          </a:p>
          <a:p>
            <a:pPr algn="ctr"/>
            <a:r>
              <a:rPr lang="en-US" sz="1100">
                <a:solidFill>
                  <a:srgbClr val="702FA0"/>
                </a:solidFill>
                <a:latin typeface="Bahnschrift"/>
              </a:rPr>
              <a:t>Strength</a:t>
            </a:r>
            <a:r>
              <a:rPr lang="en-US" sz="1100" b="1">
                <a:solidFill>
                  <a:srgbClr val="702FA0"/>
                </a:solidFill>
                <a:latin typeface="Bahnschrift"/>
              </a:rPr>
              <a:t>: </a:t>
            </a:r>
            <a:r>
              <a:rPr lang="en-US" sz="1100" b="1" u="sng">
                <a:solidFill>
                  <a:schemeClr val="bg1"/>
                </a:solidFill>
                <a:latin typeface="Bahnschrift"/>
              </a:rPr>
              <a:t>High</a:t>
            </a:r>
          </a:p>
          <a:p>
            <a:pPr algn="ctr"/>
            <a:r>
              <a:rPr lang="en-US" sz="1100">
                <a:solidFill>
                  <a:schemeClr val="bg1"/>
                </a:solidFill>
                <a:latin typeface="Bahnschrift"/>
              </a:rPr>
              <a:t>Many </a:t>
            </a:r>
            <a:r>
              <a:rPr lang="en-US" sz="1100">
                <a:solidFill>
                  <a:srgbClr val="7030A1"/>
                </a:solidFill>
                <a:latin typeface="Bahnschrift"/>
              </a:rPr>
              <a:t>good quality substitutes</a:t>
            </a:r>
            <a:r>
              <a:rPr lang="en-US" sz="1100">
                <a:solidFill>
                  <a:schemeClr val="bg1"/>
                </a:solidFill>
                <a:latin typeface="Bahnschrift"/>
              </a:rPr>
              <a:t> ex.  outdoor athletic activities (COVID accelerated this), virtual classes (more cost-effective). Also, </a:t>
            </a:r>
            <a:r>
              <a:rPr lang="en-US" sz="1100">
                <a:solidFill>
                  <a:srgbClr val="7030A0"/>
                </a:solidFill>
                <a:latin typeface="Bahnschrift"/>
              </a:rPr>
              <a:t>advancements in virtual reality</a:t>
            </a:r>
            <a:r>
              <a:rPr lang="en-US" sz="1100">
                <a:solidFill>
                  <a:schemeClr val="bg1"/>
                </a:solidFill>
                <a:latin typeface="Bahnschrift"/>
              </a:rPr>
              <a:t> (by Meta) have made home workouts more effective and engaging. Medium consumer switching cost as basic membership requires a $0.00 - $59.99 startup payment.</a:t>
            </a:r>
          </a:p>
        </p:txBody>
      </p:sp>
      <p:sp>
        <p:nvSpPr>
          <p:cNvPr id="63" name="TextBox 62">
            <a:extLst>
              <a:ext uri="{FF2B5EF4-FFF2-40B4-BE49-F238E27FC236}">
                <a16:creationId xmlns:a16="http://schemas.microsoft.com/office/drawing/2014/main" id="{E949350B-0CB8-BA94-DB54-2DB51F0B418A}"/>
              </a:ext>
            </a:extLst>
          </p:cNvPr>
          <p:cNvSpPr txBox="1"/>
          <p:nvPr/>
        </p:nvSpPr>
        <p:spPr>
          <a:xfrm>
            <a:off x="2776093" y="2343949"/>
            <a:ext cx="2710340" cy="13194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5E3280"/>
                </a:solidFill>
                <a:latin typeface="Bahnschrift"/>
              </a:rPr>
              <a:t> Suppliers ​</a:t>
            </a:r>
          </a:p>
          <a:p>
            <a:pPr algn="ctr"/>
            <a:r>
              <a:rPr lang="en-US" sz="1100">
                <a:solidFill>
                  <a:srgbClr val="702FA0"/>
                </a:solidFill>
                <a:latin typeface="Bahnschrift"/>
              </a:rPr>
              <a:t>Strength</a:t>
            </a:r>
            <a:r>
              <a:rPr lang="en-US" sz="1100" b="1">
                <a:solidFill>
                  <a:srgbClr val="702FA0"/>
                </a:solidFill>
                <a:latin typeface="Bahnschrift"/>
              </a:rPr>
              <a:t>: </a:t>
            </a:r>
            <a:r>
              <a:rPr lang="en-US" sz="1100" b="1" u="sng">
                <a:solidFill>
                  <a:schemeClr val="bg1"/>
                </a:solidFill>
                <a:latin typeface="Bahnschrift"/>
              </a:rPr>
              <a:t>Moderate</a:t>
            </a:r>
            <a:endParaRPr lang="en-US" sz="1100">
              <a:solidFill>
                <a:schemeClr val="bg1"/>
              </a:solidFill>
              <a:latin typeface="Bahnschrift"/>
            </a:endParaRPr>
          </a:p>
          <a:p>
            <a:pPr algn="ctr"/>
            <a:r>
              <a:rPr lang="en-US" sz="1100">
                <a:solidFill>
                  <a:schemeClr val="bg1"/>
                </a:solidFill>
                <a:latin typeface="Bahnschrift"/>
              </a:rPr>
              <a:t>Not many gyms are available to be their buyers as if they lose one buyer, they lose a whole franchise. Since there are many suppliers, </a:t>
            </a:r>
            <a:r>
              <a:rPr lang="en-US" sz="1100">
                <a:solidFill>
                  <a:srgbClr val="7030A0"/>
                </a:solidFill>
                <a:latin typeface="Bahnschrift"/>
              </a:rPr>
              <a:t>gym's buyer power is stronger.</a:t>
            </a:r>
          </a:p>
        </p:txBody>
      </p:sp>
      <p:sp>
        <p:nvSpPr>
          <p:cNvPr id="9" name="TextBox 8">
            <a:extLst>
              <a:ext uri="{FF2B5EF4-FFF2-40B4-BE49-F238E27FC236}">
                <a16:creationId xmlns:a16="http://schemas.microsoft.com/office/drawing/2014/main" id="{EF30678A-1881-B64B-2B33-9E8A9ADD9AC5}"/>
              </a:ext>
            </a:extLst>
          </p:cNvPr>
          <p:cNvSpPr txBox="1"/>
          <p:nvPr/>
        </p:nvSpPr>
        <p:spPr>
          <a:xfrm>
            <a:off x="2675273" y="3597932"/>
            <a:ext cx="2977726" cy="1547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5E3280"/>
                </a:solidFill>
                <a:latin typeface="Bahnschrift"/>
              </a:rPr>
              <a:t>Buyers  </a:t>
            </a:r>
            <a:endParaRPr lang="en-US">
              <a:solidFill>
                <a:srgbClr val="5E3280"/>
              </a:solidFill>
              <a:latin typeface="Bahnschrift"/>
            </a:endParaRPr>
          </a:p>
          <a:p>
            <a:pPr algn="ctr"/>
            <a:r>
              <a:rPr lang="en-US" sz="1100">
                <a:solidFill>
                  <a:srgbClr val="702FA0"/>
                </a:solidFill>
                <a:latin typeface="Bahnschrift"/>
              </a:rPr>
              <a:t>Strength</a:t>
            </a:r>
            <a:r>
              <a:rPr lang="en-US" sz="1100" b="1">
                <a:solidFill>
                  <a:srgbClr val="702FA0"/>
                </a:solidFill>
                <a:latin typeface="Bahnschrift"/>
              </a:rPr>
              <a:t>: </a:t>
            </a:r>
            <a:r>
              <a:rPr lang="en-US" sz="1100" b="1" u="sng">
                <a:solidFill>
                  <a:schemeClr val="bg1"/>
                </a:solidFill>
                <a:latin typeface="Bahnschrift"/>
              </a:rPr>
              <a:t>Moderate</a:t>
            </a:r>
            <a:endParaRPr lang="en-US" sz="1100">
              <a:solidFill>
                <a:schemeClr val="bg1"/>
              </a:solidFill>
              <a:latin typeface="Bahnschrift"/>
            </a:endParaRPr>
          </a:p>
          <a:p>
            <a:pPr algn="ctr"/>
            <a:r>
              <a:rPr lang="en-US" sz="1100">
                <a:solidFill>
                  <a:schemeClr val="bg1"/>
                </a:solidFill>
                <a:latin typeface="Bahnschrift"/>
              </a:rPr>
              <a:t>Medium consumer switching cost as basic     membership requires a $0.00- $59.99 payment. Discretionary product, Standardized product/service,  </a:t>
            </a:r>
            <a:r>
              <a:rPr lang="en-US" sz="1100">
                <a:solidFill>
                  <a:srgbClr val="7030A0"/>
                </a:solidFill>
                <a:latin typeface="Bahnschrift"/>
              </a:rPr>
              <a:t>Millions of buyers.</a:t>
            </a:r>
          </a:p>
          <a:p>
            <a:pPr algn="l"/>
            <a:endParaRPr lang="en-US"/>
          </a:p>
        </p:txBody>
      </p:sp>
    </p:spTree>
    <p:extLst>
      <p:ext uri="{BB962C8B-B14F-4D97-AF65-F5344CB8AC3E}">
        <p14:creationId xmlns:p14="http://schemas.microsoft.com/office/powerpoint/2010/main" val="3574192364"/>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364"/>
        <p:cNvGrpSpPr/>
        <p:nvPr/>
      </p:nvGrpSpPr>
      <p:grpSpPr>
        <a:xfrm>
          <a:off x="0" y="0"/>
          <a:ext cx="0" cy="0"/>
          <a:chOff x="0" y="0"/>
          <a:chExt cx="0" cy="0"/>
        </a:xfrm>
      </p:grpSpPr>
      <p:sp>
        <p:nvSpPr>
          <p:cNvPr id="40" name="Arrow: Left-Right 39">
            <a:extLst>
              <a:ext uri="{FF2B5EF4-FFF2-40B4-BE49-F238E27FC236}">
                <a16:creationId xmlns:a16="http://schemas.microsoft.com/office/drawing/2014/main" id="{100EFE5E-A75E-824B-C14F-5882E99362D9}"/>
              </a:ext>
            </a:extLst>
          </p:cNvPr>
          <p:cNvSpPr/>
          <p:nvPr/>
        </p:nvSpPr>
        <p:spPr>
          <a:xfrm>
            <a:off x="612322" y="402382"/>
            <a:ext cx="4082142" cy="367392"/>
          </a:xfrm>
          <a:prstGeom prst="leftRightArrow">
            <a:avLst/>
          </a:prstGeom>
          <a:solidFill>
            <a:srgbClr val="F7F2A8"/>
          </a:solidFill>
          <a:ln>
            <a:solidFill>
              <a:srgbClr val="B79A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a:latin typeface="Bahnschrift"/>
                <a:cs typeface="Arial"/>
              </a:rPr>
              <a:t>Competitive Advantage</a:t>
            </a:r>
          </a:p>
        </p:txBody>
      </p:sp>
      <p:sp>
        <p:nvSpPr>
          <p:cNvPr id="3" name="Google Shape;369;p26">
            <a:extLst>
              <a:ext uri="{FF2B5EF4-FFF2-40B4-BE49-F238E27FC236}">
                <a16:creationId xmlns:a16="http://schemas.microsoft.com/office/drawing/2014/main" id="{259B178C-353F-38AE-D43C-88125885ED70}"/>
              </a:ext>
            </a:extLst>
          </p:cNvPr>
          <p:cNvSpPr/>
          <p:nvPr/>
        </p:nvSpPr>
        <p:spPr>
          <a:xfrm flipH="1">
            <a:off x="-637545" y="3500637"/>
            <a:ext cx="3346634" cy="1662944"/>
          </a:xfrm>
          <a:prstGeom prst="parallelogram">
            <a:avLst>
              <a:gd name="adj" fmla="val 57078"/>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67;p26">
            <a:extLst>
              <a:ext uri="{FF2B5EF4-FFF2-40B4-BE49-F238E27FC236}">
                <a16:creationId xmlns:a16="http://schemas.microsoft.com/office/drawing/2014/main" id="{E4E9ACDE-7EE3-34D9-D6CD-1DF0DBD70D11}"/>
              </a:ext>
            </a:extLst>
          </p:cNvPr>
          <p:cNvSpPr/>
          <p:nvPr/>
        </p:nvSpPr>
        <p:spPr>
          <a:xfrm flipH="1">
            <a:off x="8426124" y="808195"/>
            <a:ext cx="1952648" cy="2107961"/>
          </a:xfrm>
          <a:prstGeom prst="parallelogram">
            <a:avLst>
              <a:gd name="adj" fmla="val 57078"/>
            </a:avLst>
          </a:prstGeom>
          <a:solidFill>
            <a:schemeClr val="accent3"/>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a:extLst>
              <a:ext uri="{FF2B5EF4-FFF2-40B4-BE49-F238E27FC236}">
                <a16:creationId xmlns:a16="http://schemas.microsoft.com/office/drawing/2014/main" id="{F2C338FE-76CF-4590-65C4-7D8C5B565D87}"/>
              </a:ext>
            </a:extLst>
          </p:cNvPr>
          <p:cNvSpPr/>
          <p:nvPr/>
        </p:nvSpPr>
        <p:spPr>
          <a:xfrm>
            <a:off x="612320" y="886407"/>
            <a:ext cx="2023577" cy="1971093"/>
          </a:xfrm>
          <a:prstGeom prst="rect">
            <a:avLst/>
          </a:prstGeom>
          <a:solidFill>
            <a:srgbClr val="F7F2A8"/>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cs typeface="Arial"/>
            </a:endParaRPr>
          </a:p>
        </p:txBody>
      </p:sp>
      <p:sp>
        <p:nvSpPr>
          <p:cNvPr id="27" name="Rectangle 26">
            <a:extLst>
              <a:ext uri="{FF2B5EF4-FFF2-40B4-BE49-F238E27FC236}">
                <a16:creationId xmlns:a16="http://schemas.microsoft.com/office/drawing/2014/main" id="{A2EC420A-BC34-ED56-6ABE-F2CC8168F4FB}"/>
              </a:ext>
            </a:extLst>
          </p:cNvPr>
          <p:cNvSpPr/>
          <p:nvPr/>
        </p:nvSpPr>
        <p:spPr>
          <a:xfrm>
            <a:off x="2665054" y="886406"/>
            <a:ext cx="2023577" cy="1971093"/>
          </a:xfrm>
          <a:prstGeom prst="rect">
            <a:avLst/>
          </a:prstGeom>
          <a:solidFill>
            <a:srgbClr val="ECE6F5"/>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100">
              <a:solidFill>
                <a:schemeClr val="bg1"/>
              </a:solidFill>
              <a:latin typeface="Arial"/>
              <a:cs typeface="Arial"/>
            </a:endParaRPr>
          </a:p>
          <a:p>
            <a:pPr algn="ctr"/>
            <a:endParaRPr lang="en-US" sz="1100">
              <a:solidFill>
                <a:schemeClr val="bg1"/>
              </a:solidFill>
              <a:cs typeface="Arial"/>
            </a:endParaRPr>
          </a:p>
        </p:txBody>
      </p:sp>
      <p:sp>
        <p:nvSpPr>
          <p:cNvPr id="28" name="Rectangle 27">
            <a:extLst>
              <a:ext uri="{FF2B5EF4-FFF2-40B4-BE49-F238E27FC236}">
                <a16:creationId xmlns:a16="http://schemas.microsoft.com/office/drawing/2014/main" id="{5CA77715-B5D7-1084-FE7E-7CC664F4E3D0}"/>
              </a:ext>
            </a:extLst>
          </p:cNvPr>
          <p:cNvSpPr/>
          <p:nvPr/>
        </p:nvSpPr>
        <p:spPr>
          <a:xfrm>
            <a:off x="612320" y="2886656"/>
            <a:ext cx="2023577" cy="1971093"/>
          </a:xfrm>
          <a:prstGeom prst="rect">
            <a:avLst/>
          </a:prstGeom>
          <a:solidFill>
            <a:srgbClr val="ECE6F5"/>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100" b="1">
              <a:solidFill>
                <a:schemeClr val="bg1"/>
              </a:solidFill>
              <a:cs typeface="Arial"/>
            </a:endParaRPr>
          </a:p>
        </p:txBody>
      </p:sp>
      <p:sp>
        <p:nvSpPr>
          <p:cNvPr id="29" name="Rectangle 28">
            <a:extLst>
              <a:ext uri="{FF2B5EF4-FFF2-40B4-BE49-F238E27FC236}">
                <a16:creationId xmlns:a16="http://schemas.microsoft.com/office/drawing/2014/main" id="{687C181E-1A7D-BE1D-507A-89BAC435DA18}"/>
              </a:ext>
            </a:extLst>
          </p:cNvPr>
          <p:cNvSpPr/>
          <p:nvPr/>
        </p:nvSpPr>
        <p:spPr>
          <a:xfrm>
            <a:off x="2665054" y="2886655"/>
            <a:ext cx="2023577" cy="1971093"/>
          </a:xfrm>
          <a:prstGeom prst="rect">
            <a:avLst/>
          </a:prstGeom>
          <a:solidFill>
            <a:srgbClr val="F7F2A8"/>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100" b="1">
              <a:solidFill>
                <a:schemeClr val="bg1"/>
              </a:solidFill>
              <a:latin typeface="Arial"/>
              <a:cs typeface="Arial"/>
            </a:endParaRPr>
          </a:p>
          <a:p>
            <a:pPr algn="ctr"/>
            <a:endParaRPr lang="en-US" sz="1100" b="1">
              <a:solidFill>
                <a:schemeClr val="bg1"/>
              </a:solidFill>
              <a:cs typeface="Arial"/>
            </a:endParaRPr>
          </a:p>
        </p:txBody>
      </p:sp>
      <p:sp>
        <p:nvSpPr>
          <p:cNvPr id="31" name="TextBox 30">
            <a:extLst>
              <a:ext uri="{FF2B5EF4-FFF2-40B4-BE49-F238E27FC236}">
                <a16:creationId xmlns:a16="http://schemas.microsoft.com/office/drawing/2014/main" id="{AD48FDB8-5727-B376-867A-D83773777AD7}"/>
              </a:ext>
            </a:extLst>
          </p:cNvPr>
          <p:cNvSpPr txBox="1"/>
          <p:nvPr/>
        </p:nvSpPr>
        <p:spPr>
          <a:xfrm>
            <a:off x="2336832" y="-44719"/>
            <a:ext cx="5188119"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7030A0"/>
                </a:solidFill>
                <a:latin typeface="Bahnschrift" panose="020B0502040204020203" pitchFamily="34" charset="0"/>
              </a:rPr>
              <a:t>Investigating Key Players in the Industry</a:t>
            </a:r>
            <a:endParaRPr lang="en-US" sz="2000">
              <a:solidFill>
                <a:srgbClr val="7030A0"/>
              </a:solidFill>
              <a:latin typeface="Bahnschrift" panose="020B0502040204020203" pitchFamily="34" charset="0"/>
            </a:endParaRPr>
          </a:p>
          <a:p>
            <a:pPr algn="l"/>
            <a:endParaRPr lang="en-US"/>
          </a:p>
        </p:txBody>
      </p:sp>
      <p:cxnSp>
        <p:nvCxnSpPr>
          <p:cNvPr id="33" name="Straight Arrow Connector 32">
            <a:extLst>
              <a:ext uri="{FF2B5EF4-FFF2-40B4-BE49-F238E27FC236}">
                <a16:creationId xmlns:a16="http://schemas.microsoft.com/office/drawing/2014/main" id="{3E210EA0-A66B-B4AA-9A52-800229E37FED}"/>
              </a:ext>
            </a:extLst>
          </p:cNvPr>
          <p:cNvCxnSpPr>
            <a:cxnSpLocks/>
          </p:cNvCxnSpPr>
          <p:nvPr/>
        </p:nvCxnSpPr>
        <p:spPr>
          <a:xfrm flipH="1">
            <a:off x="2374760" y="296424"/>
            <a:ext cx="5052022" cy="8962"/>
          </a:xfrm>
          <a:prstGeom prst="straightConnector1">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0EEA6D1-FFE9-8500-7DD1-D9AB99D35F5C}"/>
              </a:ext>
            </a:extLst>
          </p:cNvPr>
          <p:cNvSpPr txBox="1"/>
          <p:nvPr/>
        </p:nvSpPr>
        <p:spPr>
          <a:xfrm>
            <a:off x="2588080" y="3701920"/>
            <a:ext cx="2212522"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a:latin typeface="Bahnschrift"/>
              </a:rPr>
              <a:t>Gold’s Gym</a:t>
            </a:r>
            <a:r>
              <a:rPr lang="en-US" sz="1100" b="1" baseline="30000">
                <a:solidFill>
                  <a:srgbClr val="0070C0"/>
                </a:solidFill>
                <a:latin typeface="Bahnschrift"/>
                <a:hlinkClick r:id="rId4">
                  <a:extLst>
                    <a:ext uri="{A12FA001-AC4F-418D-AE19-62706E023703}">
                      <ahyp:hlinkClr xmlns:ahyp="http://schemas.microsoft.com/office/drawing/2018/hyperlinkcolor" val="tx"/>
                    </a:ext>
                  </a:extLst>
                </a:hlinkClick>
              </a:rPr>
              <a:t>4</a:t>
            </a:r>
            <a:r>
              <a:rPr lang="en-US" sz="1100">
                <a:latin typeface="Bahnschrift"/>
              </a:rPr>
              <a:t>: It has expensive memberships (70+/m), high quality equipment, personalized training, and membership packaged </a:t>
            </a:r>
            <a:endParaRPr lang="en-US">
              <a:latin typeface="Bahnschrift"/>
            </a:endParaRPr>
          </a:p>
        </p:txBody>
      </p:sp>
      <p:sp>
        <p:nvSpPr>
          <p:cNvPr id="35" name="TextBox 34">
            <a:extLst>
              <a:ext uri="{FF2B5EF4-FFF2-40B4-BE49-F238E27FC236}">
                <a16:creationId xmlns:a16="http://schemas.microsoft.com/office/drawing/2014/main" id="{ECE067B8-0A2F-5B39-56B1-05D1FDE0EB02}"/>
              </a:ext>
            </a:extLst>
          </p:cNvPr>
          <p:cNvSpPr txBox="1"/>
          <p:nvPr/>
        </p:nvSpPr>
        <p:spPr>
          <a:xfrm>
            <a:off x="510115" y="3573623"/>
            <a:ext cx="2256088" cy="16158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a:latin typeface="Bahnschrift"/>
              </a:rPr>
              <a:t>Goodlife Fitness</a:t>
            </a:r>
            <a:r>
              <a:rPr lang="en-US" sz="1100" b="1" baseline="30000">
                <a:solidFill>
                  <a:srgbClr val="0070C0"/>
                </a:solidFill>
                <a:latin typeface="Bahnschrift"/>
                <a:hlinkClick r:id="rId4">
                  <a:extLst>
                    <a:ext uri="{A12FA001-AC4F-418D-AE19-62706E023703}">
                      <ahyp:hlinkClr xmlns:ahyp="http://schemas.microsoft.com/office/drawing/2018/hyperlinkcolor" val="tx"/>
                    </a:ext>
                  </a:extLst>
                </a:hlinkClick>
              </a:rPr>
              <a:t>5</a:t>
            </a:r>
            <a:r>
              <a:rPr lang="en-US" sz="1100">
                <a:latin typeface="Bahnschrift"/>
              </a:rPr>
              <a:t>: </a:t>
            </a:r>
            <a:endParaRPr lang="en-US">
              <a:latin typeface="Bahnschrift"/>
            </a:endParaRPr>
          </a:p>
          <a:p>
            <a:pPr algn="ctr"/>
            <a:r>
              <a:rPr lang="en-US" sz="1100">
                <a:latin typeface="Bahnschrift"/>
              </a:rPr>
              <a:t>Slightly expensive </a:t>
            </a:r>
            <a:endParaRPr lang="en-US">
              <a:latin typeface="Bahnschrift"/>
            </a:endParaRPr>
          </a:p>
          <a:p>
            <a:pPr algn="ctr"/>
            <a:r>
              <a:rPr lang="en-US" sz="1100">
                <a:latin typeface="Bahnschrift"/>
              </a:rPr>
              <a:t>membership (initiation fee, biweekly costs), high-quality and broad equipment, facilities, and personalized workout subscriptions.​</a:t>
            </a:r>
            <a:endParaRPr lang="en-US">
              <a:latin typeface="Bahnschrift"/>
            </a:endParaRPr>
          </a:p>
          <a:p>
            <a:pPr algn="ctr"/>
            <a:r>
              <a:rPr lang="en-US" sz="1100"/>
              <a:t>​</a:t>
            </a:r>
          </a:p>
          <a:p>
            <a:pPr algn="ctr"/>
            <a:r>
              <a:rPr lang="en-US" sz="1100"/>
              <a:t>​</a:t>
            </a:r>
          </a:p>
        </p:txBody>
      </p:sp>
      <p:sp>
        <p:nvSpPr>
          <p:cNvPr id="36" name="TextBox 35">
            <a:extLst>
              <a:ext uri="{FF2B5EF4-FFF2-40B4-BE49-F238E27FC236}">
                <a16:creationId xmlns:a16="http://schemas.microsoft.com/office/drawing/2014/main" id="{3516B1D7-D782-999C-5410-2AF84E4B849D}"/>
              </a:ext>
            </a:extLst>
          </p:cNvPr>
          <p:cNvSpPr txBox="1"/>
          <p:nvPr/>
        </p:nvSpPr>
        <p:spPr>
          <a:xfrm>
            <a:off x="535344" y="3130420"/>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a:latin typeface="Bahnschrift"/>
              </a:rPr>
              <a:t>Differentiation​​:</a:t>
            </a:r>
          </a:p>
        </p:txBody>
      </p:sp>
      <p:sp>
        <p:nvSpPr>
          <p:cNvPr id="37" name="TextBox 36">
            <a:extLst>
              <a:ext uri="{FF2B5EF4-FFF2-40B4-BE49-F238E27FC236}">
                <a16:creationId xmlns:a16="http://schemas.microsoft.com/office/drawing/2014/main" id="{D11211C9-5D4C-4F27-27D0-E52057DB5BDC}"/>
              </a:ext>
            </a:extLst>
          </p:cNvPr>
          <p:cNvSpPr txBox="1"/>
          <p:nvPr/>
        </p:nvSpPr>
        <p:spPr>
          <a:xfrm>
            <a:off x="2634732" y="3112925"/>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a:latin typeface="Bahnschrift"/>
              </a:rPr>
              <a:t>Differentiation Focus</a:t>
            </a:r>
            <a:r>
              <a:rPr lang="en-US" sz="1100">
                <a:latin typeface="Bahnschrift"/>
              </a:rPr>
              <a:t>​​</a:t>
            </a:r>
            <a:r>
              <a:rPr lang="en-US" sz="1100" b="1">
                <a:latin typeface="Bahnschrift"/>
              </a:rPr>
              <a:t>:</a:t>
            </a:r>
            <a:endParaRPr lang="en-US" sz="1100">
              <a:latin typeface="Bahnschrift"/>
            </a:endParaRPr>
          </a:p>
        </p:txBody>
      </p:sp>
      <p:sp>
        <p:nvSpPr>
          <p:cNvPr id="38" name="TextBox 37">
            <a:extLst>
              <a:ext uri="{FF2B5EF4-FFF2-40B4-BE49-F238E27FC236}">
                <a16:creationId xmlns:a16="http://schemas.microsoft.com/office/drawing/2014/main" id="{35BE4792-3736-49AB-E534-7C9DCE58BBB0}"/>
              </a:ext>
            </a:extLst>
          </p:cNvPr>
          <p:cNvSpPr txBox="1"/>
          <p:nvPr/>
        </p:nvSpPr>
        <p:spPr>
          <a:xfrm>
            <a:off x="2838838" y="1048527"/>
            <a:ext cx="228833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a:latin typeface="Bahnschrift"/>
              </a:rPr>
              <a:t>Cost Focus:</a:t>
            </a:r>
            <a:r>
              <a:rPr lang="en-US" sz="1100">
                <a:latin typeface="Bahnschrift"/>
              </a:rPr>
              <a:t>​</a:t>
            </a:r>
          </a:p>
        </p:txBody>
      </p:sp>
      <p:sp>
        <p:nvSpPr>
          <p:cNvPr id="39" name="TextBox 38">
            <a:extLst>
              <a:ext uri="{FF2B5EF4-FFF2-40B4-BE49-F238E27FC236}">
                <a16:creationId xmlns:a16="http://schemas.microsoft.com/office/drawing/2014/main" id="{993A3C5C-7E17-5DA1-055A-4A1C038B4CF1}"/>
              </a:ext>
            </a:extLst>
          </p:cNvPr>
          <p:cNvSpPr txBox="1"/>
          <p:nvPr/>
        </p:nvSpPr>
        <p:spPr>
          <a:xfrm>
            <a:off x="570334" y="1118507"/>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a:latin typeface="Bahnschrift"/>
              </a:rPr>
              <a:t>Cost Leadership:</a:t>
            </a:r>
            <a:r>
              <a:rPr lang="en-US" sz="1100">
                <a:latin typeface="Bahnschrift"/>
              </a:rPr>
              <a:t>​​</a:t>
            </a:r>
          </a:p>
        </p:txBody>
      </p:sp>
      <p:sp>
        <p:nvSpPr>
          <p:cNvPr id="43" name="Arrow: Left-Right 42">
            <a:extLst>
              <a:ext uri="{FF2B5EF4-FFF2-40B4-BE49-F238E27FC236}">
                <a16:creationId xmlns:a16="http://schemas.microsoft.com/office/drawing/2014/main" id="{D68351E1-57E8-6C89-5021-2157DF216478}"/>
              </a:ext>
            </a:extLst>
          </p:cNvPr>
          <p:cNvSpPr/>
          <p:nvPr/>
        </p:nvSpPr>
        <p:spPr>
          <a:xfrm rot="-5400000">
            <a:off x="-1688259" y="2685467"/>
            <a:ext cx="3965510" cy="373223"/>
          </a:xfrm>
          <a:prstGeom prst="leftRightArrow">
            <a:avLst/>
          </a:prstGeom>
          <a:solidFill>
            <a:srgbClr val="F7F2A8"/>
          </a:solidFill>
          <a:ln>
            <a:solidFill>
              <a:srgbClr val="B79AE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b="1">
                <a:latin typeface="Bahnschrift"/>
                <a:cs typeface="Arial"/>
              </a:rPr>
              <a:t>Competitive Scope</a:t>
            </a:r>
          </a:p>
        </p:txBody>
      </p:sp>
      <p:sp>
        <p:nvSpPr>
          <p:cNvPr id="44" name="TextBox 43">
            <a:extLst>
              <a:ext uri="{FF2B5EF4-FFF2-40B4-BE49-F238E27FC236}">
                <a16:creationId xmlns:a16="http://schemas.microsoft.com/office/drawing/2014/main" id="{70291379-B58F-EA36-CDAA-9945C60268C0}"/>
              </a:ext>
            </a:extLst>
          </p:cNvPr>
          <p:cNvSpPr txBox="1"/>
          <p:nvPr/>
        </p:nvSpPr>
        <p:spPr>
          <a:xfrm>
            <a:off x="611155" y="1666681"/>
            <a:ext cx="202591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a:latin typeface="Bahnschrift"/>
              </a:rPr>
              <a:t>LA Fitness</a:t>
            </a:r>
            <a:r>
              <a:rPr lang="en-US" sz="1100" b="1" baseline="30000">
                <a:solidFill>
                  <a:srgbClr val="0070C0"/>
                </a:solidFill>
                <a:latin typeface="Bahnschrift"/>
                <a:hlinkClick r:id="rId5">
                  <a:extLst>
                    <a:ext uri="{A12FA001-AC4F-418D-AE19-62706E023703}">
                      <ahyp:hlinkClr xmlns:ahyp="http://schemas.microsoft.com/office/drawing/2018/hyperlinkcolor" val="tx"/>
                    </a:ext>
                  </a:extLst>
                </a:hlinkClick>
              </a:rPr>
              <a:t>9</a:t>
            </a:r>
            <a:r>
              <a:rPr lang="en-US" sz="1100">
                <a:latin typeface="Bahnschrift"/>
              </a:rPr>
              <a:t>: has reasonable priced memberships</a:t>
            </a:r>
            <a:endParaRPr lang="en-US">
              <a:latin typeface="Bahnschrift"/>
            </a:endParaRPr>
          </a:p>
          <a:p>
            <a:pPr algn="ctr"/>
            <a:r>
              <a:rPr lang="en-US" sz="1100">
                <a:latin typeface="Bahnschrift"/>
              </a:rPr>
              <a:t>($49,99/m no fee, 39.99/m $100 fee), and Has all general facilities for no extra cost​</a:t>
            </a:r>
            <a:endParaRPr lang="en-US">
              <a:latin typeface="Bahnschrift"/>
            </a:endParaRPr>
          </a:p>
        </p:txBody>
      </p:sp>
      <p:sp>
        <p:nvSpPr>
          <p:cNvPr id="45" name="TextBox 44">
            <a:extLst>
              <a:ext uri="{FF2B5EF4-FFF2-40B4-BE49-F238E27FC236}">
                <a16:creationId xmlns:a16="http://schemas.microsoft.com/office/drawing/2014/main" id="{9542740C-3FD0-078C-84EA-356461559890}"/>
              </a:ext>
            </a:extLst>
          </p:cNvPr>
          <p:cNvSpPr txBox="1"/>
          <p:nvPr/>
        </p:nvSpPr>
        <p:spPr>
          <a:xfrm>
            <a:off x="2710543" y="1748324"/>
            <a:ext cx="200841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a:latin typeface="Bahnschrift"/>
              </a:rPr>
              <a:t>Planet </a:t>
            </a:r>
            <a:r>
              <a:rPr lang="en-US" sz="1100" b="1">
                <a:solidFill>
                  <a:schemeClr val="bg1"/>
                </a:solidFill>
                <a:latin typeface="Bahnschrift"/>
              </a:rPr>
              <a:t>Fitness</a:t>
            </a:r>
            <a:r>
              <a:rPr lang="en-US" sz="1100" b="1" baseline="30000">
                <a:solidFill>
                  <a:srgbClr val="0070C0"/>
                </a:solidFill>
                <a:latin typeface="Bahnschrift"/>
                <a:hlinkClick r:id="rId6">
                  <a:extLst>
                    <a:ext uri="{A12FA001-AC4F-418D-AE19-62706E023703}">
                      <ahyp:hlinkClr xmlns:ahyp="http://schemas.microsoft.com/office/drawing/2018/hyperlinkcolor" val="tx"/>
                    </a:ext>
                  </a:extLst>
                </a:hlinkClick>
              </a:rPr>
              <a:t>19</a:t>
            </a:r>
            <a:r>
              <a:rPr lang="en-US" sz="1100">
                <a:latin typeface="Bahnschrift"/>
              </a:rPr>
              <a:t>: has a cheaper membership, basic equipment, and basic benefits.​ </a:t>
            </a:r>
          </a:p>
        </p:txBody>
      </p:sp>
      <p:sp>
        <p:nvSpPr>
          <p:cNvPr id="46" name="TextBox 45">
            <a:extLst>
              <a:ext uri="{FF2B5EF4-FFF2-40B4-BE49-F238E27FC236}">
                <a16:creationId xmlns:a16="http://schemas.microsoft.com/office/drawing/2014/main" id="{FB8E02CF-77C1-BBCF-A70A-2C9BE828E00D}"/>
              </a:ext>
            </a:extLst>
          </p:cNvPr>
          <p:cNvSpPr txBox="1"/>
          <p:nvPr/>
        </p:nvSpPr>
        <p:spPr>
          <a:xfrm>
            <a:off x="903902" y="653141"/>
            <a:ext cx="144041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a:solidFill>
                  <a:srgbClr val="7030A0"/>
                </a:solidFill>
                <a:latin typeface="Bahnschrift"/>
              </a:rPr>
              <a:t>Broad Target</a:t>
            </a:r>
          </a:p>
        </p:txBody>
      </p:sp>
      <p:sp>
        <p:nvSpPr>
          <p:cNvPr id="47" name="TextBox 46">
            <a:extLst>
              <a:ext uri="{FF2B5EF4-FFF2-40B4-BE49-F238E27FC236}">
                <a16:creationId xmlns:a16="http://schemas.microsoft.com/office/drawing/2014/main" id="{583AA810-F61B-556E-8F47-DFB7D97611C4}"/>
              </a:ext>
            </a:extLst>
          </p:cNvPr>
          <p:cNvSpPr txBox="1"/>
          <p:nvPr/>
        </p:nvSpPr>
        <p:spPr>
          <a:xfrm>
            <a:off x="2956637" y="653141"/>
            <a:ext cx="144041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a:solidFill>
                  <a:srgbClr val="7030A0"/>
                </a:solidFill>
                <a:latin typeface="Bahnschrift"/>
              </a:rPr>
              <a:t>Narrow Target</a:t>
            </a:r>
          </a:p>
        </p:txBody>
      </p:sp>
      <p:sp>
        <p:nvSpPr>
          <p:cNvPr id="48" name="TextBox 47">
            <a:extLst>
              <a:ext uri="{FF2B5EF4-FFF2-40B4-BE49-F238E27FC236}">
                <a16:creationId xmlns:a16="http://schemas.microsoft.com/office/drawing/2014/main" id="{87EC8A2F-61E9-794E-F6ED-F0AFD7997A41}"/>
              </a:ext>
            </a:extLst>
          </p:cNvPr>
          <p:cNvSpPr txBox="1"/>
          <p:nvPr/>
        </p:nvSpPr>
        <p:spPr>
          <a:xfrm rot="-5400000">
            <a:off x="-209941" y="1766982"/>
            <a:ext cx="144041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a:solidFill>
                  <a:srgbClr val="7030A0"/>
                </a:solidFill>
                <a:latin typeface="Bahnschrift"/>
              </a:rPr>
              <a:t>Low-Cost</a:t>
            </a:r>
            <a:endParaRPr lang="en-US" b="1"/>
          </a:p>
        </p:txBody>
      </p:sp>
      <p:sp>
        <p:nvSpPr>
          <p:cNvPr id="49" name="TextBox 48">
            <a:extLst>
              <a:ext uri="{FF2B5EF4-FFF2-40B4-BE49-F238E27FC236}">
                <a16:creationId xmlns:a16="http://schemas.microsoft.com/office/drawing/2014/main" id="{7E966CF2-A403-636E-86C2-8ACC970DC7B0}"/>
              </a:ext>
            </a:extLst>
          </p:cNvPr>
          <p:cNvSpPr txBox="1"/>
          <p:nvPr/>
        </p:nvSpPr>
        <p:spPr>
          <a:xfrm rot="-5400000">
            <a:off x="-209941" y="3568956"/>
            <a:ext cx="144041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a:solidFill>
                  <a:srgbClr val="7030A0"/>
                </a:solidFill>
                <a:latin typeface="Bahnschrift"/>
              </a:rPr>
              <a:t>Uniqueness</a:t>
            </a:r>
            <a:endParaRPr lang="en-US" b="1"/>
          </a:p>
        </p:txBody>
      </p:sp>
      <p:sp>
        <p:nvSpPr>
          <p:cNvPr id="51" name="TextBox 50">
            <a:extLst>
              <a:ext uri="{FF2B5EF4-FFF2-40B4-BE49-F238E27FC236}">
                <a16:creationId xmlns:a16="http://schemas.microsoft.com/office/drawing/2014/main" id="{FEDA0600-41BD-FE53-3803-FDC1AAD5D5D6}"/>
              </a:ext>
            </a:extLst>
          </p:cNvPr>
          <p:cNvSpPr txBox="1"/>
          <p:nvPr/>
        </p:nvSpPr>
        <p:spPr>
          <a:xfrm>
            <a:off x="4851540" y="403749"/>
            <a:ext cx="1973051" cy="4662815"/>
          </a:xfrm>
          <a:prstGeom prst="rect">
            <a:avLst/>
          </a:prstGeom>
          <a:noFill/>
          <a:ln>
            <a:solidFill>
              <a:schemeClr val="accent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a:solidFill>
                  <a:srgbClr val="7030A0"/>
                </a:solidFill>
                <a:latin typeface="Bahnschrift"/>
              </a:rPr>
              <a:t>Biggest Representation</a:t>
            </a:r>
          </a:p>
          <a:p>
            <a:pPr algn="ctr"/>
            <a:endParaRPr lang="en-US" sz="1100"/>
          </a:p>
          <a:p>
            <a:pPr algn="ctr"/>
            <a:r>
              <a:rPr lang="en-US" sz="1100">
                <a:solidFill>
                  <a:schemeClr val="bg1"/>
                </a:solidFill>
                <a:latin typeface="Bahnschrift"/>
              </a:rPr>
              <a:t>The quadrant that represents most of the market is </a:t>
            </a:r>
            <a:r>
              <a:rPr lang="en-US" sz="1100">
                <a:solidFill>
                  <a:srgbClr val="7030A0"/>
                </a:solidFill>
                <a:latin typeface="Bahnschrift"/>
              </a:rPr>
              <a:t>cost-focused</a:t>
            </a:r>
            <a:r>
              <a:rPr lang="en-US" sz="1100">
                <a:solidFill>
                  <a:schemeClr val="bg1"/>
                </a:solidFill>
                <a:latin typeface="Bahnschrift"/>
              </a:rPr>
              <a:t>. Most gyms in the Canadian Markets are all privately owned gyms. This can also be due to how approximately 70% of the market share is owned by other companies.</a:t>
            </a:r>
          </a:p>
          <a:p>
            <a:pPr algn="ctr"/>
            <a:endParaRPr lang="en-US" sz="1100">
              <a:solidFill>
                <a:schemeClr val="bg1"/>
              </a:solidFill>
              <a:latin typeface="Bahnschrift"/>
            </a:endParaRPr>
          </a:p>
          <a:p>
            <a:pPr algn="ctr"/>
            <a:r>
              <a:rPr lang="en-US" sz="1100">
                <a:solidFill>
                  <a:schemeClr val="bg1"/>
                </a:solidFill>
                <a:latin typeface="Bahnschrift"/>
              </a:rPr>
              <a:t>This would mean they would be competing with cheaper membership fees. This also includes Planet Fitness, as they charge significantly low fees compared to the rest of the industry. </a:t>
            </a:r>
            <a:endParaRPr lang="en-US">
              <a:solidFill>
                <a:schemeClr val="bg1"/>
              </a:solidFill>
            </a:endParaRPr>
          </a:p>
          <a:p>
            <a:pPr algn="ctr"/>
            <a:endParaRPr lang="en-US" sz="1100">
              <a:solidFill>
                <a:schemeClr val="bg1"/>
              </a:solidFill>
              <a:latin typeface="Bahnschrift"/>
            </a:endParaRPr>
          </a:p>
          <a:p>
            <a:pPr algn="ctr"/>
            <a:r>
              <a:rPr lang="en-US" sz="1100">
                <a:solidFill>
                  <a:schemeClr val="bg1"/>
                </a:solidFill>
                <a:latin typeface="Bahnschrift"/>
              </a:rPr>
              <a:t>This is to </a:t>
            </a:r>
            <a:r>
              <a:rPr lang="en-US" sz="1100">
                <a:solidFill>
                  <a:srgbClr val="702FA0"/>
                </a:solidFill>
                <a:latin typeface="Bahnschrift"/>
              </a:rPr>
              <a:t>attract as many customers as possible</a:t>
            </a:r>
            <a:r>
              <a:rPr lang="en-US" sz="1100">
                <a:solidFill>
                  <a:schemeClr val="bg1"/>
                </a:solidFill>
                <a:latin typeface="Bahnschrift"/>
              </a:rPr>
              <a:t>, specifically aiming at people who do not want to invest large financial resources in memberships.</a:t>
            </a:r>
            <a:endParaRPr lang="en-US">
              <a:solidFill>
                <a:schemeClr val="bg1"/>
              </a:solidFill>
            </a:endParaRPr>
          </a:p>
        </p:txBody>
      </p:sp>
      <p:sp>
        <p:nvSpPr>
          <p:cNvPr id="55" name="TextBox 54">
            <a:extLst>
              <a:ext uri="{FF2B5EF4-FFF2-40B4-BE49-F238E27FC236}">
                <a16:creationId xmlns:a16="http://schemas.microsoft.com/office/drawing/2014/main" id="{9EE6AA3B-5296-82A9-85C8-4C28331F1CAD}"/>
              </a:ext>
            </a:extLst>
          </p:cNvPr>
          <p:cNvSpPr txBox="1"/>
          <p:nvPr/>
        </p:nvSpPr>
        <p:spPr>
          <a:xfrm>
            <a:off x="6787709" y="402207"/>
            <a:ext cx="2382575" cy="49705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a:solidFill>
                  <a:srgbClr val="7030A0"/>
                </a:solidFill>
                <a:latin typeface="Bahnschrift"/>
              </a:rPr>
              <a:t>Differentiation and Competition:</a:t>
            </a:r>
          </a:p>
          <a:p>
            <a:pPr algn="ctr"/>
            <a:endParaRPr lang="en-US" sz="1000">
              <a:latin typeface="Bahnschrift"/>
            </a:endParaRPr>
          </a:p>
          <a:p>
            <a:pPr algn="ctr"/>
            <a:r>
              <a:rPr lang="en-US" sz="1100">
                <a:solidFill>
                  <a:schemeClr val="accent1"/>
                </a:solidFill>
                <a:latin typeface="Bahnschrift"/>
              </a:rPr>
              <a:t>Within quadrant</a:t>
            </a:r>
            <a:r>
              <a:rPr lang="en-US" sz="1100">
                <a:solidFill>
                  <a:schemeClr val="bg1"/>
                </a:solidFill>
                <a:latin typeface="Bahnschrift"/>
              </a:rPr>
              <a:t>:  Differentiates by </a:t>
            </a:r>
            <a:endParaRPr lang="en-US">
              <a:solidFill>
                <a:schemeClr val="bg1"/>
              </a:solidFill>
              <a:latin typeface="Bahnschrift"/>
            </a:endParaRPr>
          </a:p>
          <a:p>
            <a:pPr algn="ctr"/>
            <a:r>
              <a:rPr lang="en-US" sz="1100">
                <a:solidFill>
                  <a:schemeClr val="bg1"/>
                </a:solidFill>
                <a:latin typeface="Bahnschrift"/>
              </a:rPr>
              <a:t>providing members with high-quality equipment, along with many benefits, which include saunas and massage chairs, and bigger space compared to other gyms in its quadrant. </a:t>
            </a:r>
            <a:endParaRPr lang="en-US">
              <a:solidFill>
                <a:schemeClr val="bg1"/>
              </a:solidFill>
              <a:latin typeface="Bahnschrift"/>
            </a:endParaRPr>
          </a:p>
          <a:p>
            <a:pPr algn="ctr"/>
            <a:r>
              <a:rPr lang="en-US" sz="1100">
                <a:solidFill>
                  <a:schemeClr val="accent1"/>
                </a:solidFill>
                <a:latin typeface="Bahnschrift"/>
              </a:rPr>
              <a:t>Within other quadrants</a:t>
            </a:r>
            <a:r>
              <a:rPr lang="en-US" sz="1100">
                <a:solidFill>
                  <a:schemeClr val="bg1"/>
                </a:solidFill>
                <a:latin typeface="Bahnschrift"/>
              </a:rPr>
              <a:t>, </a:t>
            </a:r>
            <a:endParaRPr lang="en-US">
              <a:solidFill>
                <a:schemeClr val="bg1"/>
              </a:solidFill>
              <a:latin typeface="Bahnschrift"/>
            </a:endParaRPr>
          </a:p>
          <a:p>
            <a:pPr algn="ctr"/>
            <a:r>
              <a:rPr lang="en-US" sz="1100">
                <a:solidFill>
                  <a:schemeClr val="bg1"/>
                </a:solidFill>
                <a:latin typeface="Bahnschrift"/>
              </a:rPr>
              <a:t>differentiates themself by providing similar benefits when comparing their membership prices as it has a cheaper initiation and membership cost, along with having different discounts and membership prices.</a:t>
            </a:r>
            <a:endParaRPr lang="en-US">
              <a:solidFill>
                <a:schemeClr val="bg1"/>
              </a:solidFill>
              <a:latin typeface="Bahnschrift"/>
            </a:endParaRPr>
          </a:p>
          <a:p>
            <a:pPr algn="ctr"/>
            <a:r>
              <a:rPr lang="en-US" sz="1100">
                <a:solidFill>
                  <a:srgbClr val="FFCF45"/>
                </a:solidFill>
                <a:latin typeface="Bahnschrift"/>
              </a:rPr>
              <a:t>Cost Focus</a:t>
            </a:r>
            <a:r>
              <a:rPr lang="en-US" sz="1100">
                <a:solidFill>
                  <a:schemeClr val="bg1"/>
                </a:solidFill>
                <a:latin typeface="Bahnschrift"/>
              </a:rPr>
              <a:t> has the most competition: Many gyms are smaller in comparison;  This would be by lower costs, cheaper equipment to compensate for lower cost, not much difference between them aside from aesthetics, and lower costs would mean less benefits,  narrowing the difference between them.</a:t>
            </a:r>
            <a:endParaRPr lang="en-US">
              <a:solidFill>
                <a:schemeClr val="bg1"/>
              </a:solidFill>
              <a:latin typeface="Bahnschrift"/>
            </a:endParaRPr>
          </a:p>
          <a:p>
            <a:pPr algn="ctr"/>
            <a:endParaRPr lang="en-US" sz="1000">
              <a:latin typeface="Bahnschrift"/>
            </a:endParaRPr>
          </a:p>
        </p:txBody>
      </p:sp>
      <p:pic>
        <p:nvPicPr>
          <p:cNvPr id="56" name="Picture 55" descr="LA Fitness Logo transparent PNG - StickPNG">
            <a:extLst>
              <a:ext uri="{FF2B5EF4-FFF2-40B4-BE49-F238E27FC236}">
                <a16:creationId xmlns:a16="http://schemas.microsoft.com/office/drawing/2014/main" id="{FB7DBD8B-907E-9F02-2A6D-8F40AEFB8626}"/>
              </a:ext>
            </a:extLst>
          </p:cNvPr>
          <p:cNvPicPr>
            <a:picLocks noChangeAspect="1"/>
          </p:cNvPicPr>
          <p:nvPr/>
        </p:nvPicPr>
        <p:blipFill>
          <a:blip r:embed="rId7"/>
          <a:stretch>
            <a:fillRect/>
          </a:stretch>
        </p:blipFill>
        <p:spPr>
          <a:xfrm>
            <a:off x="699795" y="968052"/>
            <a:ext cx="565669" cy="565669"/>
          </a:xfrm>
          <a:prstGeom prst="rect">
            <a:avLst/>
          </a:prstGeom>
          <a:ln>
            <a:solidFill>
              <a:schemeClr val="accent1"/>
            </a:solidFill>
          </a:ln>
        </p:spPr>
      </p:pic>
      <p:pic>
        <p:nvPicPr>
          <p:cNvPr id="57" name="Picture 56" descr="Planet Fitness Logo logo and symbol, meaning, history, PNG">
            <a:extLst>
              <a:ext uri="{FF2B5EF4-FFF2-40B4-BE49-F238E27FC236}">
                <a16:creationId xmlns:a16="http://schemas.microsoft.com/office/drawing/2014/main" id="{391E6372-F7D0-302B-6899-91CEAD22BEE9}"/>
              </a:ext>
            </a:extLst>
          </p:cNvPr>
          <p:cNvPicPr>
            <a:picLocks noChangeAspect="1"/>
          </p:cNvPicPr>
          <p:nvPr/>
        </p:nvPicPr>
        <p:blipFill rotWithShape="1">
          <a:blip r:embed="rId8"/>
          <a:srcRect l="22930" r="22467" b="377"/>
          <a:stretch/>
        </p:blipFill>
        <p:spPr>
          <a:xfrm>
            <a:off x="2745532" y="965159"/>
            <a:ext cx="564801" cy="571455"/>
          </a:xfrm>
          <a:prstGeom prst="rect">
            <a:avLst/>
          </a:prstGeom>
          <a:ln>
            <a:solidFill>
              <a:srgbClr val="7030A0"/>
            </a:solidFill>
          </a:ln>
        </p:spPr>
      </p:pic>
      <p:pic>
        <p:nvPicPr>
          <p:cNvPr id="58" name="Picture 57" descr="Goodlife Fitness - Square One">
            <a:extLst>
              <a:ext uri="{FF2B5EF4-FFF2-40B4-BE49-F238E27FC236}">
                <a16:creationId xmlns:a16="http://schemas.microsoft.com/office/drawing/2014/main" id="{7C2DEF8F-D8C2-1561-DE76-21A5BE765C07}"/>
              </a:ext>
            </a:extLst>
          </p:cNvPr>
          <p:cNvPicPr>
            <a:picLocks noChangeAspect="1"/>
          </p:cNvPicPr>
          <p:nvPr/>
        </p:nvPicPr>
        <p:blipFill>
          <a:blip r:embed="rId9"/>
          <a:stretch>
            <a:fillRect/>
          </a:stretch>
        </p:blipFill>
        <p:spPr>
          <a:xfrm>
            <a:off x="700087" y="2980256"/>
            <a:ext cx="576749" cy="565086"/>
          </a:xfrm>
          <a:prstGeom prst="rect">
            <a:avLst/>
          </a:prstGeom>
          <a:ln>
            <a:solidFill>
              <a:srgbClr val="7030A0"/>
            </a:solidFill>
          </a:ln>
        </p:spPr>
      </p:pic>
      <p:pic>
        <p:nvPicPr>
          <p:cNvPr id="59" name="Picture 58" descr="Gold's Gym - Wikipedia">
            <a:extLst>
              <a:ext uri="{FF2B5EF4-FFF2-40B4-BE49-F238E27FC236}">
                <a16:creationId xmlns:a16="http://schemas.microsoft.com/office/drawing/2014/main" id="{0EB5AD86-37ED-A326-5FD5-DA5AD61093F1}"/>
              </a:ext>
            </a:extLst>
          </p:cNvPr>
          <p:cNvPicPr>
            <a:picLocks noChangeAspect="1"/>
          </p:cNvPicPr>
          <p:nvPr/>
        </p:nvPicPr>
        <p:blipFill>
          <a:blip r:embed="rId10"/>
          <a:stretch>
            <a:fillRect/>
          </a:stretch>
        </p:blipFill>
        <p:spPr>
          <a:xfrm>
            <a:off x="2746699" y="2962469"/>
            <a:ext cx="565669" cy="565669"/>
          </a:xfrm>
          <a:prstGeom prst="rect">
            <a:avLst/>
          </a:prstGeom>
          <a:ln>
            <a:solidFill>
              <a:schemeClr val="accent1"/>
            </a:solidFill>
          </a:ln>
        </p:spPr>
      </p:pic>
      <p:sp>
        <p:nvSpPr>
          <p:cNvPr id="6" name="Google Shape;367;p26">
            <a:extLst>
              <a:ext uri="{FF2B5EF4-FFF2-40B4-BE49-F238E27FC236}">
                <a16:creationId xmlns:a16="http://schemas.microsoft.com/office/drawing/2014/main" id="{702817AE-554F-4D3C-2574-63738E502BDF}"/>
              </a:ext>
            </a:extLst>
          </p:cNvPr>
          <p:cNvSpPr/>
          <p:nvPr/>
        </p:nvSpPr>
        <p:spPr>
          <a:xfrm rot="4440000" flipH="1">
            <a:off x="-839509" y="-934924"/>
            <a:ext cx="1806180" cy="2007184"/>
          </a:xfrm>
          <a:prstGeom prst="parallelogram">
            <a:avLst>
              <a:gd name="adj" fmla="val 57078"/>
            </a:avLst>
          </a:prstGeom>
          <a:gradFill>
            <a:gsLst>
              <a:gs pos="0">
                <a:srgbClr val="7030A0"/>
              </a:gs>
              <a:gs pos="100000">
                <a:schemeClr val="accent1">
                  <a:lumMod val="7500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67;p26">
            <a:extLst>
              <a:ext uri="{FF2B5EF4-FFF2-40B4-BE49-F238E27FC236}">
                <a16:creationId xmlns:a16="http://schemas.microsoft.com/office/drawing/2014/main" id="{BFDA3190-A307-263D-919E-4CAC7D6207E3}"/>
              </a:ext>
            </a:extLst>
          </p:cNvPr>
          <p:cNvSpPr/>
          <p:nvPr/>
        </p:nvSpPr>
        <p:spPr>
          <a:xfrm rot="-780000" flipH="1">
            <a:off x="8303722" y="-705882"/>
            <a:ext cx="2044496" cy="1939573"/>
          </a:xfrm>
          <a:prstGeom prst="parallelogram">
            <a:avLst>
              <a:gd name="adj" fmla="val 57078"/>
            </a:avLst>
          </a:prstGeom>
          <a:gradFill>
            <a:gsLst>
              <a:gs pos="0">
                <a:srgbClr val="7030A0"/>
              </a:gs>
              <a:gs pos="100000">
                <a:schemeClr val="accent1">
                  <a:lumMod val="7500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1468781"/>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484"/>
        <p:cNvGrpSpPr/>
        <p:nvPr/>
      </p:nvGrpSpPr>
      <p:grpSpPr>
        <a:xfrm>
          <a:off x="0" y="0"/>
          <a:ext cx="0" cy="0"/>
          <a:chOff x="0" y="0"/>
          <a:chExt cx="0" cy="0"/>
        </a:xfrm>
      </p:grpSpPr>
      <p:sp>
        <p:nvSpPr>
          <p:cNvPr id="491" name="Google Shape;491;p33"/>
          <p:cNvSpPr txBox="1">
            <a:spLocks noGrp="1"/>
          </p:cNvSpPr>
          <p:nvPr>
            <p:ph type="title"/>
          </p:nvPr>
        </p:nvSpPr>
        <p:spPr>
          <a:xfrm>
            <a:off x="-21020" y="617019"/>
            <a:ext cx="21444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1300">
                <a:solidFill>
                  <a:srgbClr val="7030A0"/>
                </a:solidFill>
              </a:rPr>
              <a:t>Customers</a:t>
            </a:r>
          </a:p>
        </p:txBody>
      </p:sp>
      <p:grpSp>
        <p:nvGrpSpPr>
          <p:cNvPr id="7" name="Google Shape;1065;p46">
            <a:extLst>
              <a:ext uri="{FF2B5EF4-FFF2-40B4-BE49-F238E27FC236}">
                <a16:creationId xmlns:a16="http://schemas.microsoft.com/office/drawing/2014/main" id="{416CC65A-9B9D-FE55-D88F-954E9FDAEF52}"/>
              </a:ext>
            </a:extLst>
          </p:cNvPr>
          <p:cNvGrpSpPr/>
          <p:nvPr/>
        </p:nvGrpSpPr>
        <p:grpSpPr>
          <a:xfrm>
            <a:off x="242956" y="567353"/>
            <a:ext cx="255291" cy="283085"/>
            <a:chOff x="1206293" y="3448999"/>
            <a:chExt cx="300363" cy="300387"/>
          </a:xfrm>
        </p:grpSpPr>
        <p:sp>
          <p:nvSpPr>
            <p:cNvPr id="8" name="Google Shape;1066;p46">
              <a:extLst>
                <a:ext uri="{FF2B5EF4-FFF2-40B4-BE49-F238E27FC236}">
                  <a16:creationId xmlns:a16="http://schemas.microsoft.com/office/drawing/2014/main" id="{0D6888F2-CD06-B199-29F8-50BB9CEAF544}"/>
                </a:ext>
              </a:extLst>
            </p:cNvPr>
            <p:cNvSpPr/>
            <p:nvPr/>
          </p:nvSpPr>
          <p:spPr>
            <a:xfrm>
              <a:off x="1206293" y="3448999"/>
              <a:ext cx="300363" cy="154427"/>
            </a:xfrm>
            <a:custGeom>
              <a:avLst/>
              <a:gdLst/>
              <a:ahLst/>
              <a:cxnLst/>
              <a:rect l="l" t="t" r="r" b="b"/>
              <a:pathLst>
                <a:path w="12734" h="6547" extrusionOk="0">
                  <a:moveTo>
                    <a:pt x="12046" y="358"/>
                  </a:moveTo>
                  <a:cubicBezTo>
                    <a:pt x="12224" y="358"/>
                    <a:pt x="12364" y="498"/>
                    <a:pt x="12364" y="676"/>
                  </a:cubicBezTo>
                  <a:lnTo>
                    <a:pt x="12364" y="3452"/>
                  </a:lnTo>
                  <a:cubicBezTo>
                    <a:pt x="12364" y="3617"/>
                    <a:pt x="12224" y="3770"/>
                    <a:pt x="12046" y="3770"/>
                  </a:cubicBezTo>
                  <a:lnTo>
                    <a:pt x="9003" y="3770"/>
                  </a:lnTo>
                  <a:cubicBezTo>
                    <a:pt x="8824" y="3770"/>
                    <a:pt x="8671" y="3910"/>
                    <a:pt x="8671" y="4101"/>
                  </a:cubicBezTo>
                  <a:lnTo>
                    <a:pt x="8671" y="4611"/>
                  </a:lnTo>
                  <a:lnTo>
                    <a:pt x="7487" y="3821"/>
                  </a:lnTo>
                  <a:cubicBezTo>
                    <a:pt x="7424" y="3783"/>
                    <a:pt x="7360" y="3758"/>
                    <a:pt x="7296" y="3758"/>
                  </a:cubicBezTo>
                  <a:lnTo>
                    <a:pt x="7169" y="3758"/>
                  </a:lnTo>
                  <a:lnTo>
                    <a:pt x="7169" y="2242"/>
                  </a:lnTo>
                  <a:lnTo>
                    <a:pt x="10441" y="2242"/>
                  </a:lnTo>
                  <a:cubicBezTo>
                    <a:pt x="10683" y="2242"/>
                    <a:pt x="10683" y="1873"/>
                    <a:pt x="10441" y="1873"/>
                  </a:cubicBezTo>
                  <a:lnTo>
                    <a:pt x="7067" y="1873"/>
                  </a:lnTo>
                  <a:cubicBezTo>
                    <a:pt x="6940" y="1657"/>
                    <a:pt x="6710" y="1516"/>
                    <a:pt x="6469" y="1516"/>
                  </a:cubicBezTo>
                  <a:lnTo>
                    <a:pt x="5946" y="1516"/>
                  </a:lnTo>
                  <a:lnTo>
                    <a:pt x="5946" y="676"/>
                  </a:lnTo>
                  <a:cubicBezTo>
                    <a:pt x="5946" y="498"/>
                    <a:pt x="6087" y="358"/>
                    <a:pt x="6265" y="358"/>
                  </a:cubicBezTo>
                  <a:close/>
                  <a:moveTo>
                    <a:pt x="6243" y="1"/>
                  </a:moveTo>
                  <a:cubicBezTo>
                    <a:pt x="5871" y="1"/>
                    <a:pt x="5565" y="314"/>
                    <a:pt x="5577" y="689"/>
                  </a:cubicBezTo>
                  <a:lnTo>
                    <a:pt x="5577" y="1529"/>
                  </a:lnTo>
                  <a:lnTo>
                    <a:pt x="2610" y="1529"/>
                  </a:lnTo>
                  <a:cubicBezTo>
                    <a:pt x="2368" y="1529"/>
                    <a:pt x="2368" y="1898"/>
                    <a:pt x="2610" y="1898"/>
                  </a:cubicBezTo>
                  <a:lnTo>
                    <a:pt x="6469" y="1898"/>
                  </a:lnTo>
                  <a:cubicBezTo>
                    <a:pt x="6647" y="1898"/>
                    <a:pt x="6787" y="2039"/>
                    <a:pt x="6787" y="2217"/>
                  </a:cubicBezTo>
                  <a:lnTo>
                    <a:pt x="6787" y="4980"/>
                  </a:lnTo>
                  <a:cubicBezTo>
                    <a:pt x="6787" y="5158"/>
                    <a:pt x="6647" y="5298"/>
                    <a:pt x="6469" y="5298"/>
                  </a:cubicBezTo>
                  <a:lnTo>
                    <a:pt x="5437" y="5298"/>
                  </a:lnTo>
                  <a:cubicBezTo>
                    <a:pt x="5361" y="5298"/>
                    <a:pt x="5297" y="5324"/>
                    <a:pt x="5246" y="5362"/>
                  </a:cubicBezTo>
                  <a:lnTo>
                    <a:pt x="4062" y="6139"/>
                  </a:lnTo>
                  <a:lnTo>
                    <a:pt x="4062" y="5642"/>
                  </a:lnTo>
                  <a:cubicBezTo>
                    <a:pt x="4062" y="5451"/>
                    <a:pt x="3909" y="5298"/>
                    <a:pt x="3731" y="5298"/>
                  </a:cubicBezTo>
                  <a:lnTo>
                    <a:pt x="688" y="5298"/>
                  </a:lnTo>
                  <a:cubicBezTo>
                    <a:pt x="509" y="5298"/>
                    <a:pt x="369" y="5158"/>
                    <a:pt x="369" y="4980"/>
                  </a:cubicBezTo>
                  <a:lnTo>
                    <a:pt x="369" y="2230"/>
                  </a:lnTo>
                  <a:cubicBezTo>
                    <a:pt x="369" y="2051"/>
                    <a:pt x="509" y="1911"/>
                    <a:pt x="688" y="1911"/>
                  </a:cubicBezTo>
                  <a:lnTo>
                    <a:pt x="1757" y="1911"/>
                  </a:lnTo>
                  <a:cubicBezTo>
                    <a:pt x="1999" y="1911"/>
                    <a:pt x="1999" y="1529"/>
                    <a:pt x="1757" y="1529"/>
                  </a:cubicBezTo>
                  <a:lnTo>
                    <a:pt x="688" y="1529"/>
                  </a:lnTo>
                  <a:cubicBezTo>
                    <a:pt x="306" y="1529"/>
                    <a:pt x="0" y="1848"/>
                    <a:pt x="0" y="2230"/>
                  </a:cubicBezTo>
                  <a:lnTo>
                    <a:pt x="0" y="4993"/>
                  </a:lnTo>
                  <a:cubicBezTo>
                    <a:pt x="0" y="5362"/>
                    <a:pt x="306" y="5680"/>
                    <a:pt x="688" y="5680"/>
                  </a:cubicBezTo>
                  <a:lnTo>
                    <a:pt x="3693" y="5680"/>
                  </a:lnTo>
                  <a:lnTo>
                    <a:pt x="3693" y="6202"/>
                  </a:lnTo>
                  <a:cubicBezTo>
                    <a:pt x="3693" y="6330"/>
                    <a:pt x="3756" y="6444"/>
                    <a:pt x="3871" y="6495"/>
                  </a:cubicBezTo>
                  <a:cubicBezTo>
                    <a:pt x="3922" y="6521"/>
                    <a:pt x="3973" y="6546"/>
                    <a:pt x="4036" y="6546"/>
                  </a:cubicBezTo>
                  <a:cubicBezTo>
                    <a:pt x="4100" y="6533"/>
                    <a:pt x="4164" y="6521"/>
                    <a:pt x="4215" y="6482"/>
                  </a:cubicBezTo>
                  <a:lnTo>
                    <a:pt x="5450" y="5668"/>
                  </a:lnTo>
                  <a:lnTo>
                    <a:pt x="6469" y="5668"/>
                  </a:lnTo>
                  <a:cubicBezTo>
                    <a:pt x="6851" y="5668"/>
                    <a:pt x="7156" y="5362"/>
                    <a:pt x="7169" y="4980"/>
                  </a:cubicBezTo>
                  <a:lnTo>
                    <a:pt x="7169" y="4140"/>
                  </a:lnTo>
                  <a:lnTo>
                    <a:pt x="7296" y="4140"/>
                  </a:lnTo>
                  <a:lnTo>
                    <a:pt x="8519" y="4954"/>
                  </a:lnTo>
                  <a:cubicBezTo>
                    <a:pt x="8578" y="4991"/>
                    <a:pt x="8642" y="5007"/>
                    <a:pt x="8704" y="5007"/>
                  </a:cubicBezTo>
                  <a:cubicBezTo>
                    <a:pt x="8881" y="5007"/>
                    <a:pt x="9044" y="4872"/>
                    <a:pt x="9053" y="4674"/>
                  </a:cubicBezTo>
                  <a:lnTo>
                    <a:pt x="9053" y="4140"/>
                  </a:lnTo>
                  <a:lnTo>
                    <a:pt x="12046" y="4140"/>
                  </a:lnTo>
                  <a:cubicBezTo>
                    <a:pt x="12428" y="4140"/>
                    <a:pt x="12733" y="3821"/>
                    <a:pt x="12733" y="3452"/>
                  </a:cubicBezTo>
                  <a:lnTo>
                    <a:pt x="12733" y="689"/>
                  </a:lnTo>
                  <a:cubicBezTo>
                    <a:pt x="12733" y="307"/>
                    <a:pt x="12428" y="1"/>
                    <a:pt x="12046" y="1"/>
                  </a:cubicBezTo>
                  <a:lnTo>
                    <a:pt x="6265" y="1"/>
                  </a:lnTo>
                  <a:cubicBezTo>
                    <a:pt x="6257" y="1"/>
                    <a:pt x="6250" y="1"/>
                    <a:pt x="6243" y="1"/>
                  </a:cubicBezTo>
                  <a:close/>
                </a:path>
              </a:pathLst>
            </a:custGeom>
            <a:solidFill>
              <a:schemeClr val="lt2"/>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030A0"/>
                </a:solidFill>
              </a:endParaRPr>
            </a:p>
          </p:txBody>
        </p:sp>
        <p:sp>
          <p:nvSpPr>
            <p:cNvPr id="9" name="Google Shape;1067;p46">
              <a:extLst>
                <a:ext uri="{FF2B5EF4-FFF2-40B4-BE49-F238E27FC236}">
                  <a16:creationId xmlns:a16="http://schemas.microsoft.com/office/drawing/2014/main" id="{87A4E301-2EEA-861E-3A35-2BCB1CB1FAB0}"/>
                </a:ext>
              </a:extLst>
            </p:cNvPr>
            <p:cNvSpPr/>
            <p:nvPr/>
          </p:nvSpPr>
          <p:spPr>
            <a:xfrm>
              <a:off x="1266347" y="3510586"/>
              <a:ext cx="91331" cy="8727"/>
            </a:xfrm>
            <a:custGeom>
              <a:avLst/>
              <a:gdLst/>
              <a:ahLst/>
              <a:cxnLst/>
              <a:rect l="l" t="t" r="r" b="b"/>
              <a:pathLst>
                <a:path w="3872" h="370" extrusionOk="0">
                  <a:moveTo>
                    <a:pt x="255" y="1"/>
                  </a:moveTo>
                  <a:cubicBezTo>
                    <a:pt x="1" y="1"/>
                    <a:pt x="1" y="370"/>
                    <a:pt x="255" y="370"/>
                  </a:cubicBezTo>
                  <a:lnTo>
                    <a:pt x="3617" y="370"/>
                  </a:lnTo>
                  <a:cubicBezTo>
                    <a:pt x="3872" y="370"/>
                    <a:pt x="3872" y="1"/>
                    <a:pt x="3617" y="1"/>
                  </a:cubicBezTo>
                  <a:close/>
                </a:path>
              </a:pathLst>
            </a:custGeom>
            <a:solidFill>
              <a:schemeClr val="lt2"/>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030A0"/>
                </a:solidFill>
              </a:endParaRPr>
            </a:p>
          </p:txBody>
        </p:sp>
        <p:sp>
          <p:nvSpPr>
            <p:cNvPr id="10" name="Google Shape;1068;p46">
              <a:extLst>
                <a:ext uri="{FF2B5EF4-FFF2-40B4-BE49-F238E27FC236}">
                  <a16:creationId xmlns:a16="http://schemas.microsoft.com/office/drawing/2014/main" id="{967898AC-CB90-58DD-7B64-29D7CFCB726A}"/>
                </a:ext>
              </a:extLst>
            </p:cNvPr>
            <p:cNvSpPr/>
            <p:nvPr/>
          </p:nvSpPr>
          <p:spPr>
            <a:xfrm>
              <a:off x="1237216" y="3510586"/>
              <a:ext cx="21960" cy="8727"/>
            </a:xfrm>
            <a:custGeom>
              <a:avLst/>
              <a:gdLst/>
              <a:ahLst/>
              <a:cxnLst/>
              <a:rect l="l" t="t" r="r" b="b"/>
              <a:pathLst>
                <a:path w="931" h="370" extrusionOk="0">
                  <a:moveTo>
                    <a:pt x="179" y="1"/>
                  </a:moveTo>
                  <a:cubicBezTo>
                    <a:pt x="77" y="1"/>
                    <a:pt x="1" y="77"/>
                    <a:pt x="1" y="179"/>
                  </a:cubicBezTo>
                  <a:cubicBezTo>
                    <a:pt x="1" y="281"/>
                    <a:pt x="77" y="370"/>
                    <a:pt x="179" y="370"/>
                  </a:cubicBezTo>
                  <a:lnTo>
                    <a:pt x="688" y="370"/>
                  </a:lnTo>
                  <a:cubicBezTo>
                    <a:pt x="930" y="370"/>
                    <a:pt x="930" y="1"/>
                    <a:pt x="688" y="1"/>
                  </a:cubicBezTo>
                  <a:close/>
                </a:path>
              </a:pathLst>
            </a:custGeom>
            <a:solidFill>
              <a:schemeClr val="lt2"/>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030A0"/>
                </a:solidFill>
              </a:endParaRPr>
            </a:p>
          </p:txBody>
        </p:sp>
        <p:sp>
          <p:nvSpPr>
            <p:cNvPr id="11" name="Google Shape;1069;p46">
              <a:extLst>
                <a:ext uri="{FF2B5EF4-FFF2-40B4-BE49-F238E27FC236}">
                  <a16:creationId xmlns:a16="http://schemas.microsoft.com/office/drawing/2014/main" id="{08E8D98A-2BDE-7146-EB51-AC4B16703FBA}"/>
                </a:ext>
              </a:extLst>
            </p:cNvPr>
            <p:cNvSpPr/>
            <p:nvPr/>
          </p:nvSpPr>
          <p:spPr>
            <a:xfrm>
              <a:off x="1225210" y="3529503"/>
              <a:ext cx="101544" cy="8727"/>
            </a:xfrm>
            <a:custGeom>
              <a:avLst/>
              <a:gdLst/>
              <a:ahLst/>
              <a:cxnLst/>
              <a:rect l="l" t="t" r="r" b="b"/>
              <a:pathLst>
                <a:path w="4305" h="370" extrusionOk="0">
                  <a:moveTo>
                    <a:pt x="191" y="1"/>
                  </a:moveTo>
                  <a:cubicBezTo>
                    <a:pt x="89" y="1"/>
                    <a:pt x="0" y="77"/>
                    <a:pt x="0" y="192"/>
                  </a:cubicBezTo>
                  <a:cubicBezTo>
                    <a:pt x="0" y="294"/>
                    <a:pt x="89" y="370"/>
                    <a:pt x="191" y="370"/>
                  </a:cubicBezTo>
                  <a:lnTo>
                    <a:pt x="4062" y="370"/>
                  </a:lnTo>
                  <a:cubicBezTo>
                    <a:pt x="4304" y="370"/>
                    <a:pt x="4304" y="1"/>
                    <a:pt x="4062" y="1"/>
                  </a:cubicBezTo>
                  <a:close/>
                </a:path>
              </a:pathLst>
            </a:custGeom>
            <a:solidFill>
              <a:schemeClr val="lt2"/>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030A0"/>
                </a:solidFill>
              </a:endParaRPr>
            </a:p>
          </p:txBody>
        </p:sp>
        <p:sp>
          <p:nvSpPr>
            <p:cNvPr id="12" name="Google Shape;1070;p46">
              <a:extLst>
                <a:ext uri="{FF2B5EF4-FFF2-40B4-BE49-F238E27FC236}">
                  <a16:creationId xmlns:a16="http://schemas.microsoft.com/office/drawing/2014/main" id="{C3464B0E-40D3-1D58-B884-DFD4B04CF7C0}"/>
                </a:ext>
              </a:extLst>
            </p:cNvPr>
            <p:cNvSpPr/>
            <p:nvPr/>
          </p:nvSpPr>
          <p:spPr>
            <a:xfrm>
              <a:off x="1333925" y="3529503"/>
              <a:ext cx="23753" cy="8727"/>
            </a:xfrm>
            <a:custGeom>
              <a:avLst/>
              <a:gdLst/>
              <a:ahLst/>
              <a:cxnLst/>
              <a:rect l="l" t="t" r="r" b="b"/>
              <a:pathLst>
                <a:path w="1007" h="370" extrusionOk="0">
                  <a:moveTo>
                    <a:pt x="255" y="1"/>
                  </a:moveTo>
                  <a:cubicBezTo>
                    <a:pt x="1" y="1"/>
                    <a:pt x="1" y="370"/>
                    <a:pt x="255" y="370"/>
                  </a:cubicBezTo>
                  <a:lnTo>
                    <a:pt x="752" y="370"/>
                  </a:lnTo>
                  <a:cubicBezTo>
                    <a:pt x="1007" y="370"/>
                    <a:pt x="1007" y="1"/>
                    <a:pt x="752" y="1"/>
                  </a:cubicBezTo>
                  <a:close/>
                </a:path>
              </a:pathLst>
            </a:custGeom>
            <a:solidFill>
              <a:schemeClr val="lt2"/>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030A0"/>
                </a:solidFill>
              </a:endParaRPr>
            </a:p>
          </p:txBody>
        </p:sp>
        <p:sp>
          <p:nvSpPr>
            <p:cNvPr id="13" name="Google Shape;1071;p46">
              <a:extLst>
                <a:ext uri="{FF2B5EF4-FFF2-40B4-BE49-F238E27FC236}">
                  <a16:creationId xmlns:a16="http://schemas.microsoft.com/office/drawing/2014/main" id="{5FD67CD2-90F0-78D3-D8D6-CC0F1FED84C5}"/>
                </a:ext>
              </a:extLst>
            </p:cNvPr>
            <p:cNvSpPr/>
            <p:nvPr/>
          </p:nvSpPr>
          <p:spPr>
            <a:xfrm>
              <a:off x="1254647" y="3548420"/>
              <a:ext cx="85009" cy="8751"/>
            </a:xfrm>
            <a:custGeom>
              <a:avLst/>
              <a:gdLst/>
              <a:ahLst/>
              <a:cxnLst/>
              <a:rect l="l" t="t" r="r" b="b"/>
              <a:pathLst>
                <a:path w="3604" h="371" extrusionOk="0">
                  <a:moveTo>
                    <a:pt x="242" y="1"/>
                  </a:moveTo>
                  <a:cubicBezTo>
                    <a:pt x="0" y="1"/>
                    <a:pt x="0" y="370"/>
                    <a:pt x="242" y="370"/>
                  </a:cubicBezTo>
                  <a:lnTo>
                    <a:pt x="3362" y="370"/>
                  </a:lnTo>
                  <a:cubicBezTo>
                    <a:pt x="3604" y="370"/>
                    <a:pt x="3604" y="1"/>
                    <a:pt x="3362" y="1"/>
                  </a:cubicBezTo>
                  <a:close/>
                </a:path>
              </a:pathLst>
            </a:custGeom>
            <a:solidFill>
              <a:schemeClr val="lt2"/>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030A0"/>
                </a:solidFill>
              </a:endParaRPr>
            </a:p>
          </p:txBody>
        </p:sp>
        <p:sp>
          <p:nvSpPr>
            <p:cNvPr id="14" name="Google Shape;1072;p46">
              <a:extLst>
                <a:ext uri="{FF2B5EF4-FFF2-40B4-BE49-F238E27FC236}">
                  <a16:creationId xmlns:a16="http://schemas.microsoft.com/office/drawing/2014/main" id="{66A913E7-640F-9D9C-95A7-5364040AF0A5}"/>
                </a:ext>
              </a:extLst>
            </p:cNvPr>
            <p:cNvSpPr/>
            <p:nvPr/>
          </p:nvSpPr>
          <p:spPr>
            <a:xfrm>
              <a:off x="1223700" y="3548420"/>
              <a:ext cx="23753" cy="8751"/>
            </a:xfrm>
            <a:custGeom>
              <a:avLst/>
              <a:gdLst/>
              <a:ahLst/>
              <a:cxnLst/>
              <a:rect l="l" t="t" r="r" b="b"/>
              <a:pathLst>
                <a:path w="1007" h="371" extrusionOk="0">
                  <a:moveTo>
                    <a:pt x="255" y="1"/>
                  </a:moveTo>
                  <a:cubicBezTo>
                    <a:pt x="1" y="1"/>
                    <a:pt x="1" y="370"/>
                    <a:pt x="255" y="370"/>
                  </a:cubicBezTo>
                  <a:lnTo>
                    <a:pt x="752" y="370"/>
                  </a:lnTo>
                  <a:cubicBezTo>
                    <a:pt x="1006" y="370"/>
                    <a:pt x="1006" y="1"/>
                    <a:pt x="752" y="1"/>
                  </a:cubicBezTo>
                  <a:close/>
                </a:path>
              </a:pathLst>
            </a:custGeom>
            <a:solidFill>
              <a:schemeClr val="lt2"/>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030A0"/>
                </a:solidFill>
              </a:endParaRPr>
            </a:p>
          </p:txBody>
        </p:sp>
        <p:sp>
          <p:nvSpPr>
            <p:cNvPr id="15" name="Google Shape;1073;p46">
              <a:extLst>
                <a:ext uri="{FF2B5EF4-FFF2-40B4-BE49-F238E27FC236}">
                  <a16:creationId xmlns:a16="http://schemas.microsoft.com/office/drawing/2014/main" id="{4D56F122-599B-CAA0-BC91-79775A5038BC}"/>
                </a:ext>
              </a:extLst>
            </p:cNvPr>
            <p:cNvSpPr/>
            <p:nvPr/>
          </p:nvSpPr>
          <p:spPr>
            <a:xfrm>
              <a:off x="1397894" y="3474237"/>
              <a:ext cx="91331" cy="9034"/>
            </a:xfrm>
            <a:custGeom>
              <a:avLst/>
              <a:gdLst/>
              <a:ahLst/>
              <a:cxnLst/>
              <a:rect l="l" t="t" r="r" b="b"/>
              <a:pathLst>
                <a:path w="3872" h="383" extrusionOk="0">
                  <a:moveTo>
                    <a:pt x="256" y="1"/>
                  </a:moveTo>
                  <a:cubicBezTo>
                    <a:pt x="1" y="1"/>
                    <a:pt x="1" y="383"/>
                    <a:pt x="256" y="383"/>
                  </a:cubicBezTo>
                  <a:lnTo>
                    <a:pt x="3617" y="383"/>
                  </a:lnTo>
                  <a:cubicBezTo>
                    <a:pt x="3872" y="383"/>
                    <a:pt x="3872" y="1"/>
                    <a:pt x="3617" y="1"/>
                  </a:cubicBezTo>
                  <a:close/>
                </a:path>
              </a:pathLst>
            </a:custGeom>
            <a:solidFill>
              <a:schemeClr val="lt2"/>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030A0"/>
                </a:solidFill>
              </a:endParaRPr>
            </a:p>
          </p:txBody>
        </p:sp>
        <p:sp>
          <p:nvSpPr>
            <p:cNvPr id="16" name="Google Shape;1074;p46">
              <a:extLst>
                <a:ext uri="{FF2B5EF4-FFF2-40B4-BE49-F238E27FC236}">
                  <a16:creationId xmlns:a16="http://schemas.microsoft.com/office/drawing/2014/main" id="{62182781-3587-52FE-5BFA-C44159AD525B}"/>
                </a:ext>
              </a:extLst>
            </p:cNvPr>
            <p:cNvSpPr/>
            <p:nvPr/>
          </p:nvSpPr>
          <p:spPr>
            <a:xfrm>
              <a:off x="1367278" y="3474237"/>
              <a:ext cx="23446" cy="9034"/>
            </a:xfrm>
            <a:custGeom>
              <a:avLst/>
              <a:gdLst/>
              <a:ahLst/>
              <a:cxnLst/>
              <a:rect l="l" t="t" r="r" b="b"/>
              <a:pathLst>
                <a:path w="994" h="383" extrusionOk="0">
                  <a:moveTo>
                    <a:pt x="242" y="1"/>
                  </a:moveTo>
                  <a:cubicBezTo>
                    <a:pt x="0" y="1"/>
                    <a:pt x="0" y="383"/>
                    <a:pt x="242" y="383"/>
                  </a:cubicBezTo>
                  <a:lnTo>
                    <a:pt x="751" y="383"/>
                  </a:lnTo>
                  <a:cubicBezTo>
                    <a:pt x="993" y="383"/>
                    <a:pt x="993" y="1"/>
                    <a:pt x="751" y="1"/>
                  </a:cubicBezTo>
                  <a:close/>
                </a:path>
              </a:pathLst>
            </a:custGeom>
            <a:solidFill>
              <a:schemeClr val="lt2"/>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030A0"/>
                </a:solidFill>
              </a:endParaRPr>
            </a:p>
          </p:txBody>
        </p:sp>
        <p:sp>
          <p:nvSpPr>
            <p:cNvPr id="17" name="Google Shape;1075;p46">
              <a:extLst>
                <a:ext uri="{FF2B5EF4-FFF2-40B4-BE49-F238E27FC236}">
                  <a16:creationId xmlns:a16="http://schemas.microsoft.com/office/drawing/2014/main" id="{26AF3D27-3E6E-C98F-BDD1-752C9D328E58}"/>
                </a:ext>
              </a:extLst>
            </p:cNvPr>
            <p:cNvSpPr/>
            <p:nvPr/>
          </p:nvSpPr>
          <p:spPr>
            <a:xfrm>
              <a:off x="1465472" y="3493461"/>
              <a:ext cx="23753" cy="8727"/>
            </a:xfrm>
            <a:custGeom>
              <a:avLst/>
              <a:gdLst/>
              <a:ahLst/>
              <a:cxnLst/>
              <a:rect l="l" t="t" r="r" b="b"/>
              <a:pathLst>
                <a:path w="1007" h="370" extrusionOk="0">
                  <a:moveTo>
                    <a:pt x="256" y="1"/>
                  </a:moveTo>
                  <a:cubicBezTo>
                    <a:pt x="1" y="1"/>
                    <a:pt x="1" y="370"/>
                    <a:pt x="256" y="370"/>
                  </a:cubicBezTo>
                  <a:lnTo>
                    <a:pt x="752" y="370"/>
                  </a:lnTo>
                  <a:cubicBezTo>
                    <a:pt x="1007" y="370"/>
                    <a:pt x="1007" y="1"/>
                    <a:pt x="752" y="1"/>
                  </a:cubicBezTo>
                  <a:close/>
                </a:path>
              </a:pathLst>
            </a:custGeom>
            <a:solidFill>
              <a:schemeClr val="lt2"/>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030A0"/>
                </a:solidFill>
              </a:endParaRPr>
            </a:p>
          </p:txBody>
        </p:sp>
        <p:sp>
          <p:nvSpPr>
            <p:cNvPr id="18" name="Google Shape;1076;p46">
              <a:extLst>
                <a:ext uri="{FF2B5EF4-FFF2-40B4-BE49-F238E27FC236}">
                  <a16:creationId xmlns:a16="http://schemas.microsoft.com/office/drawing/2014/main" id="{57D646D1-339C-787D-6325-C0A58D8B39FC}"/>
                </a:ext>
              </a:extLst>
            </p:cNvPr>
            <p:cNvSpPr/>
            <p:nvPr/>
          </p:nvSpPr>
          <p:spPr>
            <a:xfrm>
              <a:off x="1386195" y="3512378"/>
              <a:ext cx="85009" cy="8751"/>
            </a:xfrm>
            <a:custGeom>
              <a:avLst/>
              <a:gdLst/>
              <a:ahLst/>
              <a:cxnLst/>
              <a:rect l="l" t="t" r="r" b="b"/>
              <a:pathLst>
                <a:path w="3604" h="371" extrusionOk="0">
                  <a:moveTo>
                    <a:pt x="242" y="1"/>
                  </a:moveTo>
                  <a:cubicBezTo>
                    <a:pt x="0" y="1"/>
                    <a:pt x="0" y="370"/>
                    <a:pt x="242" y="370"/>
                  </a:cubicBezTo>
                  <a:lnTo>
                    <a:pt x="3362" y="370"/>
                  </a:lnTo>
                  <a:cubicBezTo>
                    <a:pt x="3604" y="370"/>
                    <a:pt x="3604" y="1"/>
                    <a:pt x="3362" y="1"/>
                  </a:cubicBezTo>
                  <a:close/>
                </a:path>
              </a:pathLst>
            </a:custGeom>
            <a:solidFill>
              <a:schemeClr val="lt2"/>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030A0"/>
                </a:solidFill>
              </a:endParaRPr>
            </a:p>
          </p:txBody>
        </p:sp>
        <p:sp>
          <p:nvSpPr>
            <p:cNvPr id="19" name="Google Shape;1077;p46">
              <a:extLst>
                <a:ext uri="{FF2B5EF4-FFF2-40B4-BE49-F238E27FC236}">
                  <a16:creationId xmlns:a16="http://schemas.microsoft.com/office/drawing/2014/main" id="{75444487-0DF4-D468-F523-24511C15E7C9}"/>
                </a:ext>
              </a:extLst>
            </p:cNvPr>
            <p:cNvSpPr/>
            <p:nvPr/>
          </p:nvSpPr>
          <p:spPr>
            <a:xfrm>
              <a:off x="1413816" y="3596798"/>
              <a:ext cx="92840" cy="152588"/>
            </a:xfrm>
            <a:custGeom>
              <a:avLst/>
              <a:gdLst/>
              <a:ahLst/>
              <a:cxnLst/>
              <a:rect l="l" t="t" r="r" b="b"/>
              <a:pathLst>
                <a:path w="3936" h="6469" extrusionOk="0">
                  <a:moveTo>
                    <a:pt x="1981" y="375"/>
                  </a:moveTo>
                  <a:cubicBezTo>
                    <a:pt x="2189" y="375"/>
                    <a:pt x="2401" y="452"/>
                    <a:pt x="2573" y="624"/>
                  </a:cubicBezTo>
                  <a:cubicBezTo>
                    <a:pt x="3108" y="1159"/>
                    <a:pt x="2726" y="2076"/>
                    <a:pt x="1974" y="2076"/>
                  </a:cubicBezTo>
                  <a:cubicBezTo>
                    <a:pt x="1503" y="2076"/>
                    <a:pt x="1121" y="1694"/>
                    <a:pt x="1121" y="1235"/>
                  </a:cubicBezTo>
                  <a:cubicBezTo>
                    <a:pt x="1121" y="717"/>
                    <a:pt x="1543" y="375"/>
                    <a:pt x="1981" y="375"/>
                  </a:cubicBezTo>
                  <a:close/>
                  <a:moveTo>
                    <a:pt x="1974" y="0"/>
                  </a:moveTo>
                  <a:cubicBezTo>
                    <a:pt x="892" y="0"/>
                    <a:pt x="345" y="1299"/>
                    <a:pt x="1096" y="2076"/>
                  </a:cubicBezTo>
                  <a:lnTo>
                    <a:pt x="1007" y="2076"/>
                  </a:lnTo>
                  <a:cubicBezTo>
                    <a:pt x="459" y="2076"/>
                    <a:pt x="14" y="2521"/>
                    <a:pt x="14" y="3069"/>
                  </a:cubicBezTo>
                  <a:lnTo>
                    <a:pt x="14" y="3527"/>
                  </a:lnTo>
                  <a:cubicBezTo>
                    <a:pt x="1" y="3667"/>
                    <a:pt x="99" y="3737"/>
                    <a:pt x="198" y="3737"/>
                  </a:cubicBezTo>
                  <a:cubicBezTo>
                    <a:pt x="297" y="3737"/>
                    <a:pt x="396" y="3667"/>
                    <a:pt x="383" y="3527"/>
                  </a:cubicBezTo>
                  <a:lnTo>
                    <a:pt x="383" y="3069"/>
                  </a:lnTo>
                  <a:cubicBezTo>
                    <a:pt x="383" y="2725"/>
                    <a:pt x="663" y="2445"/>
                    <a:pt x="1007" y="2445"/>
                  </a:cubicBezTo>
                  <a:lnTo>
                    <a:pt x="2942" y="2445"/>
                  </a:lnTo>
                  <a:cubicBezTo>
                    <a:pt x="3286" y="2445"/>
                    <a:pt x="3566" y="2725"/>
                    <a:pt x="3566" y="3069"/>
                  </a:cubicBezTo>
                  <a:lnTo>
                    <a:pt x="3566" y="6087"/>
                  </a:lnTo>
                  <a:lnTo>
                    <a:pt x="3146" y="6087"/>
                  </a:lnTo>
                  <a:lnTo>
                    <a:pt x="3146" y="3845"/>
                  </a:lnTo>
                  <a:cubicBezTo>
                    <a:pt x="3133" y="3731"/>
                    <a:pt x="3044" y="3674"/>
                    <a:pt x="2955" y="3674"/>
                  </a:cubicBezTo>
                  <a:cubicBezTo>
                    <a:pt x="2866" y="3674"/>
                    <a:pt x="2777" y="3731"/>
                    <a:pt x="2764" y="3845"/>
                  </a:cubicBezTo>
                  <a:lnTo>
                    <a:pt x="2764" y="6087"/>
                  </a:lnTo>
                  <a:lnTo>
                    <a:pt x="1198" y="6087"/>
                  </a:lnTo>
                  <a:lnTo>
                    <a:pt x="1198" y="3845"/>
                  </a:lnTo>
                  <a:cubicBezTo>
                    <a:pt x="1185" y="3731"/>
                    <a:pt x="1096" y="3674"/>
                    <a:pt x="1008" y="3674"/>
                  </a:cubicBezTo>
                  <a:cubicBezTo>
                    <a:pt x="921" y="3674"/>
                    <a:pt x="835" y="3731"/>
                    <a:pt x="828" y="3845"/>
                  </a:cubicBezTo>
                  <a:lnTo>
                    <a:pt x="828" y="6087"/>
                  </a:lnTo>
                  <a:lnTo>
                    <a:pt x="383" y="6087"/>
                  </a:lnTo>
                  <a:lnTo>
                    <a:pt x="383" y="4406"/>
                  </a:lnTo>
                  <a:cubicBezTo>
                    <a:pt x="370" y="4291"/>
                    <a:pt x="281" y="4234"/>
                    <a:pt x="193" y="4234"/>
                  </a:cubicBezTo>
                  <a:cubicBezTo>
                    <a:pt x="106" y="4234"/>
                    <a:pt x="20" y="4291"/>
                    <a:pt x="14" y="4406"/>
                  </a:cubicBezTo>
                  <a:lnTo>
                    <a:pt x="14" y="6278"/>
                  </a:lnTo>
                  <a:cubicBezTo>
                    <a:pt x="14" y="6379"/>
                    <a:pt x="90" y="6456"/>
                    <a:pt x="192" y="6469"/>
                  </a:cubicBezTo>
                  <a:lnTo>
                    <a:pt x="3744" y="6469"/>
                  </a:lnTo>
                  <a:cubicBezTo>
                    <a:pt x="3846" y="6469"/>
                    <a:pt x="3935" y="6379"/>
                    <a:pt x="3935" y="6278"/>
                  </a:cubicBezTo>
                  <a:lnTo>
                    <a:pt x="3935" y="3069"/>
                  </a:lnTo>
                  <a:cubicBezTo>
                    <a:pt x="3935" y="2521"/>
                    <a:pt x="3490" y="2076"/>
                    <a:pt x="2942" y="2076"/>
                  </a:cubicBezTo>
                  <a:lnTo>
                    <a:pt x="2853" y="2076"/>
                  </a:lnTo>
                  <a:cubicBezTo>
                    <a:pt x="3604" y="1299"/>
                    <a:pt x="3057" y="0"/>
                    <a:pt x="1974" y="0"/>
                  </a:cubicBezTo>
                  <a:close/>
                </a:path>
              </a:pathLst>
            </a:custGeom>
            <a:solidFill>
              <a:schemeClr val="lt2"/>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030A0"/>
                </a:solidFill>
              </a:endParaRPr>
            </a:p>
          </p:txBody>
        </p:sp>
        <p:sp>
          <p:nvSpPr>
            <p:cNvPr id="20" name="Google Shape;1078;p46">
              <a:extLst>
                <a:ext uri="{FF2B5EF4-FFF2-40B4-BE49-F238E27FC236}">
                  <a16:creationId xmlns:a16="http://schemas.microsoft.com/office/drawing/2014/main" id="{84188F9B-CBF5-112B-6DCA-47DE9D346AE1}"/>
                </a:ext>
              </a:extLst>
            </p:cNvPr>
            <p:cNvSpPr/>
            <p:nvPr/>
          </p:nvSpPr>
          <p:spPr>
            <a:xfrm>
              <a:off x="1206293" y="3597081"/>
              <a:ext cx="92510" cy="152304"/>
            </a:xfrm>
            <a:custGeom>
              <a:avLst/>
              <a:gdLst/>
              <a:ahLst/>
              <a:cxnLst/>
              <a:rect l="l" t="t" r="r" b="b"/>
              <a:pathLst>
                <a:path w="3922" h="6457" extrusionOk="0">
                  <a:moveTo>
                    <a:pt x="1968" y="363"/>
                  </a:moveTo>
                  <a:cubicBezTo>
                    <a:pt x="2176" y="363"/>
                    <a:pt x="2387" y="440"/>
                    <a:pt x="2559" y="612"/>
                  </a:cubicBezTo>
                  <a:cubicBezTo>
                    <a:pt x="3094" y="1147"/>
                    <a:pt x="2725" y="2064"/>
                    <a:pt x="1961" y="2064"/>
                  </a:cubicBezTo>
                  <a:cubicBezTo>
                    <a:pt x="1490" y="2064"/>
                    <a:pt x="1121" y="1682"/>
                    <a:pt x="1121" y="1223"/>
                  </a:cubicBezTo>
                  <a:cubicBezTo>
                    <a:pt x="1112" y="705"/>
                    <a:pt x="1531" y="363"/>
                    <a:pt x="1968" y="363"/>
                  </a:cubicBezTo>
                  <a:close/>
                  <a:moveTo>
                    <a:pt x="1961" y="1"/>
                  </a:moveTo>
                  <a:cubicBezTo>
                    <a:pt x="891" y="1"/>
                    <a:pt x="344" y="1287"/>
                    <a:pt x="1095" y="2064"/>
                  </a:cubicBezTo>
                  <a:lnTo>
                    <a:pt x="993" y="2064"/>
                  </a:lnTo>
                  <a:cubicBezTo>
                    <a:pt x="446" y="2064"/>
                    <a:pt x="0" y="2509"/>
                    <a:pt x="0" y="3057"/>
                  </a:cubicBezTo>
                  <a:lnTo>
                    <a:pt x="0" y="6266"/>
                  </a:lnTo>
                  <a:cubicBezTo>
                    <a:pt x="0" y="6367"/>
                    <a:pt x="89" y="6457"/>
                    <a:pt x="191" y="6457"/>
                  </a:cubicBezTo>
                  <a:lnTo>
                    <a:pt x="3744" y="6457"/>
                  </a:lnTo>
                  <a:cubicBezTo>
                    <a:pt x="3845" y="6444"/>
                    <a:pt x="3922" y="6367"/>
                    <a:pt x="3922" y="6266"/>
                  </a:cubicBezTo>
                  <a:lnTo>
                    <a:pt x="3922" y="5642"/>
                  </a:lnTo>
                  <a:cubicBezTo>
                    <a:pt x="3916" y="5527"/>
                    <a:pt x="3830" y="5470"/>
                    <a:pt x="3742" y="5470"/>
                  </a:cubicBezTo>
                  <a:cubicBezTo>
                    <a:pt x="3654" y="5470"/>
                    <a:pt x="3565" y="5527"/>
                    <a:pt x="3553" y="5642"/>
                  </a:cubicBezTo>
                  <a:lnTo>
                    <a:pt x="3553" y="6075"/>
                  </a:lnTo>
                  <a:lnTo>
                    <a:pt x="3120" y="6075"/>
                  </a:lnTo>
                  <a:lnTo>
                    <a:pt x="3120" y="3833"/>
                  </a:lnTo>
                  <a:cubicBezTo>
                    <a:pt x="3120" y="3706"/>
                    <a:pt x="3024" y="3642"/>
                    <a:pt x="2929" y="3642"/>
                  </a:cubicBezTo>
                  <a:cubicBezTo>
                    <a:pt x="2833" y="3642"/>
                    <a:pt x="2738" y="3706"/>
                    <a:pt x="2738" y="3833"/>
                  </a:cubicBezTo>
                  <a:lnTo>
                    <a:pt x="2738" y="6075"/>
                  </a:lnTo>
                  <a:lnTo>
                    <a:pt x="1184" y="6075"/>
                  </a:lnTo>
                  <a:lnTo>
                    <a:pt x="1184" y="3833"/>
                  </a:lnTo>
                  <a:cubicBezTo>
                    <a:pt x="1171" y="3719"/>
                    <a:pt x="1082" y="3662"/>
                    <a:pt x="995" y="3662"/>
                  </a:cubicBezTo>
                  <a:cubicBezTo>
                    <a:pt x="907" y="3662"/>
                    <a:pt x="821" y="3719"/>
                    <a:pt x="815" y="3833"/>
                  </a:cubicBezTo>
                  <a:lnTo>
                    <a:pt x="815" y="6075"/>
                  </a:lnTo>
                  <a:lnTo>
                    <a:pt x="369" y="6075"/>
                  </a:lnTo>
                  <a:lnTo>
                    <a:pt x="369" y="3057"/>
                  </a:lnTo>
                  <a:cubicBezTo>
                    <a:pt x="369" y="2713"/>
                    <a:pt x="649" y="2433"/>
                    <a:pt x="993" y="2433"/>
                  </a:cubicBezTo>
                  <a:lnTo>
                    <a:pt x="2941" y="2433"/>
                  </a:lnTo>
                  <a:cubicBezTo>
                    <a:pt x="3272" y="2433"/>
                    <a:pt x="3553" y="2713"/>
                    <a:pt x="3553" y="3057"/>
                  </a:cubicBezTo>
                  <a:lnTo>
                    <a:pt x="3553" y="4776"/>
                  </a:lnTo>
                  <a:cubicBezTo>
                    <a:pt x="3565" y="4884"/>
                    <a:pt x="3654" y="4938"/>
                    <a:pt x="3742" y="4938"/>
                  </a:cubicBezTo>
                  <a:cubicBezTo>
                    <a:pt x="3830" y="4938"/>
                    <a:pt x="3916" y="4884"/>
                    <a:pt x="3922" y="4776"/>
                  </a:cubicBezTo>
                  <a:lnTo>
                    <a:pt x="3922" y="3057"/>
                  </a:lnTo>
                  <a:cubicBezTo>
                    <a:pt x="3922" y="2509"/>
                    <a:pt x="3476" y="2064"/>
                    <a:pt x="2941" y="2064"/>
                  </a:cubicBezTo>
                  <a:lnTo>
                    <a:pt x="2840" y="2064"/>
                  </a:lnTo>
                  <a:cubicBezTo>
                    <a:pt x="3591" y="1287"/>
                    <a:pt x="3043" y="1"/>
                    <a:pt x="1961" y="1"/>
                  </a:cubicBezTo>
                  <a:close/>
                </a:path>
              </a:pathLst>
            </a:custGeom>
            <a:solidFill>
              <a:schemeClr val="lt2"/>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030A0"/>
                </a:solidFill>
              </a:endParaRPr>
            </a:p>
          </p:txBody>
        </p:sp>
      </p:grpSp>
      <p:grpSp>
        <p:nvGrpSpPr>
          <p:cNvPr id="27" name="Google Shape;1161;p46">
            <a:extLst>
              <a:ext uri="{FF2B5EF4-FFF2-40B4-BE49-F238E27FC236}">
                <a16:creationId xmlns:a16="http://schemas.microsoft.com/office/drawing/2014/main" id="{6CAEAED8-DD05-B69D-E96F-B4CC7FFDC18A}"/>
              </a:ext>
            </a:extLst>
          </p:cNvPr>
          <p:cNvGrpSpPr/>
          <p:nvPr/>
        </p:nvGrpSpPr>
        <p:grpSpPr>
          <a:xfrm>
            <a:off x="194606" y="3093577"/>
            <a:ext cx="341048" cy="274782"/>
            <a:chOff x="4022121" y="4158275"/>
            <a:chExt cx="319233" cy="300835"/>
          </a:xfrm>
        </p:grpSpPr>
        <p:sp>
          <p:nvSpPr>
            <p:cNvPr id="28" name="Google Shape;1162;p46">
              <a:extLst>
                <a:ext uri="{FF2B5EF4-FFF2-40B4-BE49-F238E27FC236}">
                  <a16:creationId xmlns:a16="http://schemas.microsoft.com/office/drawing/2014/main" id="{5B09420B-D760-B802-A7DF-D8B49EECBF96}"/>
                </a:ext>
              </a:extLst>
            </p:cNvPr>
            <p:cNvSpPr/>
            <p:nvPr/>
          </p:nvSpPr>
          <p:spPr>
            <a:xfrm>
              <a:off x="4022121" y="4158275"/>
              <a:ext cx="319233" cy="300835"/>
            </a:xfrm>
            <a:custGeom>
              <a:avLst/>
              <a:gdLst/>
              <a:ahLst/>
              <a:cxnLst/>
              <a:rect l="l" t="t" r="r" b="b"/>
              <a:pathLst>
                <a:path w="13534" h="12754" extrusionOk="0">
                  <a:moveTo>
                    <a:pt x="6003" y="5167"/>
                  </a:moveTo>
                  <a:cubicBezTo>
                    <a:pt x="6096" y="5167"/>
                    <a:pt x="6191" y="5197"/>
                    <a:pt x="6275" y="5266"/>
                  </a:cubicBezTo>
                  <a:lnTo>
                    <a:pt x="6275" y="5737"/>
                  </a:lnTo>
                  <a:cubicBezTo>
                    <a:pt x="6275" y="6119"/>
                    <a:pt x="6581" y="6425"/>
                    <a:pt x="6963" y="6425"/>
                  </a:cubicBezTo>
                  <a:lnTo>
                    <a:pt x="8147" y="6425"/>
                  </a:lnTo>
                  <a:cubicBezTo>
                    <a:pt x="7969" y="6667"/>
                    <a:pt x="7778" y="6883"/>
                    <a:pt x="7561" y="7074"/>
                  </a:cubicBezTo>
                  <a:lnTo>
                    <a:pt x="7561" y="7062"/>
                  </a:lnTo>
                  <a:cubicBezTo>
                    <a:pt x="7090" y="7482"/>
                    <a:pt x="6746" y="8029"/>
                    <a:pt x="6542" y="8628"/>
                  </a:cubicBezTo>
                  <a:lnTo>
                    <a:pt x="6377" y="9150"/>
                  </a:lnTo>
                  <a:lnTo>
                    <a:pt x="5587" y="9150"/>
                  </a:lnTo>
                  <a:lnTo>
                    <a:pt x="5587" y="5585"/>
                  </a:lnTo>
                  <a:cubicBezTo>
                    <a:pt x="5587" y="5335"/>
                    <a:pt x="5787" y="5167"/>
                    <a:pt x="6003" y="5167"/>
                  </a:cubicBezTo>
                  <a:close/>
                  <a:moveTo>
                    <a:pt x="6657" y="9532"/>
                  </a:moveTo>
                  <a:cubicBezTo>
                    <a:pt x="6657" y="9532"/>
                    <a:pt x="6670" y="9532"/>
                    <a:pt x="6670" y="9545"/>
                  </a:cubicBezTo>
                  <a:lnTo>
                    <a:pt x="6670" y="9939"/>
                  </a:lnTo>
                  <a:cubicBezTo>
                    <a:pt x="6670" y="9952"/>
                    <a:pt x="6657" y="9952"/>
                    <a:pt x="6657" y="9952"/>
                  </a:cubicBezTo>
                  <a:lnTo>
                    <a:pt x="4964" y="9952"/>
                  </a:lnTo>
                  <a:cubicBezTo>
                    <a:pt x="4956" y="9951"/>
                    <a:pt x="4948" y="9951"/>
                    <a:pt x="4940" y="9951"/>
                  </a:cubicBezTo>
                  <a:cubicBezTo>
                    <a:pt x="4691" y="9951"/>
                    <a:pt x="4691" y="10335"/>
                    <a:pt x="4940" y="10335"/>
                  </a:cubicBezTo>
                  <a:cubicBezTo>
                    <a:pt x="4948" y="10335"/>
                    <a:pt x="4956" y="10335"/>
                    <a:pt x="4964" y="10334"/>
                  </a:cubicBezTo>
                  <a:lnTo>
                    <a:pt x="6288" y="10334"/>
                  </a:lnTo>
                  <a:lnTo>
                    <a:pt x="6122" y="11429"/>
                  </a:lnTo>
                  <a:cubicBezTo>
                    <a:pt x="6110" y="11506"/>
                    <a:pt x="6033" y="11569"/>
                    <a:pt x="5957" y="11569"/>
                  </a:cubicBezTo>
                  <a:lnTo>
                    <a:pt x="4047" y="11569"/>
                  </a:lnTo>
                  <a:cubicBezTo>
                    <a:pt x="3970" y="11569"/>
                    <a:pt x="3894" y="11506"/>
                    <a:pt x="3881" y="11429"/>
                  </a:cubicBezTo>
                  <a:lnTo>
                    <a:pt x="3716" y="10334"/>
                  </a:lnTo>
                  <a:lnTo>
                    <a:pt x="4098" y="10334"/>
                  </a:lnTo>
                  <a:cubicBezTo>
                    <a:pt x="4314" y="10309"/>
                    <a:pt x="4314" y="9978"/>
                    <a:pt x="4098" y="9952"/>
                  </a:cubicBezTo>
                  <a:lnTo>
                    <a:pt x="3346" y="9952"/>
                  </a:lnTo>
                  <a:cubicBezTo>
                    <a:pt x="3334" y="9952"/>
                    <a:pt x="3321" y="9952"/>
                    <a:pt x="3321" y="9939"/>
                  </a:cubicBezTo>
                  <a:lnTo>
                    <a:pt x="3321" y="9545"/>
                  </a:lnTo>
                  <a:cubicBezTo>
                    <a:pt x="3321" y="9532"/>
                    <a:pt x="3334" y="9532"/>
                    <a:pt x="3346" y="9532"/>
                  </a:cubicBezTo>
                  <a:close/>
                  <a:moveTo>
                    <a:pt x="5549" y="11938"/>
                  </a:moveTo>
                  <a:lnTo>
                    <a:pt x="5447" y="12257"/>
                  </a:lnTo>
                  <a:cubicBezTo>
                    <a:pt x="5435" y="12320"/>
                    <a:pt x="5371" y="12371"/>
                    <a:pt x="5295" y="12371"/>
                  </a:cubicBezTo>
                  <a:lnTo>
                    <a:pt x="4709" y="12371"/>
                  </a:lnTo>
                  <a:cubicBezTo>
                    <a:pt x="4632" y="12371"/>
                    <a:pt x="4569" y="12320"/>
                    <a:pt x="4543" y="12257"/>
                  </a:cubicBezTo>
                  <a:lnTo>
                    <a:pt x="4441" y="11938"/>
                  </a:lnTo>
                  <a:close/>
                  <a:moveTo>
                    <a:pt x="4972" y="0"/>
                  </a:moveTo>
                  <a:cubicBezTo>
                    <a:pt x="2211" y="0"/>
                    <a:pt x="0" y="2805"/>
                    <a:pt x="1054" y="5674"/>
                  </a:cubicBezTo>
                  <a:cubicBezTo>
                    <a:pt x="1080" y="5737"/>
                    <a:pt x="1144" y="5788"/>
                    <a:pt x="1220" y="5788"/>
                  </a:cubicBezTo>
                  <a:cubicBezTo>
                    <a:pt x="1245" y="5788"/>
                    <a:pt x="1271" y="5788"/>
                    <a:pt x="1284" y="5776"/>
                  </a:cubicBezTo>
                  <a:cubicBezTo>
                    <a:pt x="1385" y="5737"/>
                    <a:pt x="1436" y="5635"/>
                    <a:pt x="1398" y="5534"/>
                  </a:cubicBezTo>
                  <a:cubicBezTo>
                    <a:pt x="439" y="2928"/>
                    <a:pt x="2457" y="378"/>
                    <a:pt x="4976" y="378"/>
                  </a:cubicBezTo>
                  <a:cubicBezTo>
                    <a:pt x="5399" y="378"/>
                    <a:pt x="5836" y="450"/>
                    <a:pt x="6275" y="606"/>
                  </a:cubicBezTo>
                  <a:cubicBezTo>
                    <a:pt x="6275" y="631"/>
                    <a:pt x="6275" y="669"/>
                    <a:pt x="6275" y="708"/>
                  </a:cubicBezTo>
                  <a:lnTo>
                    <a:pt x="6275" y="4833"/>
                  </a:lnTo>
                  <a:cubicBezTo>
                    <a:pt x="6189" y="4803"/>
                    <a:pt x="6102" y="4789"/>
                    <a:pt x="6017" y="4789"/>
                  </a:cubicBezTo>
                  <a:cubicBezTo>
                    <a:pt x="5599" y="4789"/>
                    <a:pt x="5229" y="5128"/>
                    <a:pt x="5218" y="5572"/>
                  </a:cubicBezTo>
                  <a:lnTo>
                    <a:pt x="5218" y="9163"/>
                  </a:lnTo>
                  <a:lnTo>
                    <a:pt x="4785" y="9163"/>
                  </a:lnTo>
                  <a:lnTo>
                    <a:pt x="4785" y="5585"/>
                  </a:lnTo>
                  <a:cubicBezTo>
                    <a:pt x="4728" y="5120"/>
                    <a:pt x="4365" y="4887"/>
                    <a:pt x="4001" y="4887"/>
                  </a:cubicBezTo>
                  <a:cubicBezTo>
                    <a:pt x="3636" y="4887"/>
                    <a:pt x="3270" y="5120"/>
                    <a:pt x="3206" y="5585"/>
                  </a:cubicBezTo>
                  <a:cubicBezTo>
                    <a:pt x="3219" y="5693"/>
                    <a:pt x="3308" y="5747"/>
                    <a:pt x="3397" y="5747"/>
                  </a:cubicBezTo>
                  <a:cubicBezTo>
                    <a:pt x="3486" y="5747"/>
                    <a:pt x="3576" y="5693"/>
                    <a:pt x="3588" y="5585"/>
                  </a:cubicBezTo>
                  <a:cubicBezTo>
                    <a:pt x="3569" y="5285"/>
                    <a:pt x="3786" y="5136"/>
                    <a:pt x="4002" y="5136"/>
                  </a:cubicBezTo>
                  <a:cubicBezTo>
                    <a:pt x="4219" y="5136"/>
                    <a:pt x="4435" y="5285"/>
                    <a:pt x="4416" y="5585"/>
                  </a:cubicBezTo>
                  <a:lnTo>
                    <a:pt x="4416" y="9163"/>
                  </a:lnTo>
                  <a:lnTo>
                    <a:pt x="3627" y="9163"/>
                  </a:lnTo>
                  <a:lnTo>
                    <a:pt x="3448" y="8641"/>
                  </a:lnTo>
                  <a:cubicBezTo>
                    <a:pt x="3257" y="8029"/>
                    <a:pt x="2901" y="7495"/>
                    <a:pt x="2442" y="7074"/>
                  </a:cubicBezTo>
                  <a:cubicBezTo>
                    <a:pt x="2175" y="6845"/>
                    <a:pt x="1958" y="6578"/>
                    <a:pt x="1767" y="6285"/>
                  </a:cubicBezTo>
                  <a:cubicBezTo>
                    <a:pt x="1729" y="6220"/>
                    <a:pt x="1673" y="6193"/>
                    <a:pt x="1618" y="6193"/>
                  </a:cubicBezTo>
                  <a:cubicBezTo>
                    <a:pt x="1489" y="6193"/>
                    <a:pt x="1360" y="6337"/>
                    <a:pt x="1449" y="6489"/>
                  </a:cubicBezTo>
                  <a:cubicBezTo>
                    <a:pt x="1653" y="6807"/>
                    <a:pt x="1895" y="7100"/>
                    <a:pt x="2175" y="7354"/>
                  </a:cubicBezTo>
                  <a:cubicBezTo>
                    <a:pt x="2595" y="7724"/>
                    <a:pt x="2913" y="8208"/>
                    <a:pt x="3092" y="8755"/>
                  </a:cubicBezTo>
                  <a:lnTo>
                    <a:pt x="3232" y="9175"/>
                  </a:lnTo>
                  <a:cubicBezTo>
                    <a:pt x="3066" y="9226"/>
                    <a:pt x="2952" y="9379"/>
                    <a:pt x="2952" y="9545"/>
                  </a:cubicBezTo>
                  <a:lnTo>
                    <a:pt x="2952" y="9952"/>
                  </a:lnTo>
                  <a:cubicBezTo>
                    <a:pt x="2952" y="10156"/>
                    <a:pt x="3117" y="10334"/>
                    <a:pt x="3334" y="10334"/>
                  </a:cubicBezTo>
                  <a:lnTo>
                    <a:pt x="3512" y="11493"/>
                  </a:lnTo>
                  <a:cubicBezTo>
                    <a:pt x="3550" y="11747"/>
                    <a:pt x="3779" y="11951"/>
                    <a:pt x="4047" y="11951"/>
                  </a:cubicBezTo>
                  <a:lnTo>
                    <a:pt x="4059" y="11951"/>
                  </a:lnTo>
                  <a:lnTo>
                    <a:pt x="4187" y="12371"/>
                  </a:lnTo>
                  <a:cubicBezTo>
                    <a:pt x="4250" y="12601"/>
                    <a:pt x="4467" y="12753"/>
                    <a:pt x="4696" y="12753"/>
                  </a:cubicBezTo>
                  <a:lnTo>
                    <a:pt x="5295" y="12753"/>
                  </a:lnTo>
                  <a:cubicBezTo>
                    <a:pt x="5524" y="12753"/>
                    <a:pt x="5728" y="12601"/>
                    <a:pt x="5804" y="12371"/>
                  </a:cubicBezTo>
                  <a:lnTo>
                    <a:pt x="5931" y="11951"/>
                  </a:lnTo>
                  <a:lnTo>
                    <a:pt x="5957" y="11951"/>
                  </a:lnTo>
                  <a:cubicBezTo>
                    <a:pt x="6211" y="11951"/>
                    <a:pt x="6441" y="11747"/>
                    <a:pt x="6479" y="11493"/>
                  </a:cubicBezTo>
                  <a:lnTo>
                    <a:pt x="6657" y="10334"/>
                  </a:lnTo>
                  <a:cubicBezTo>
                    <a:pt x="6874" y="10334"/>
                    <a:pt x="7039" y="10156"/>
                    <a:pt x="7039" y="9952"/>
                  </a:cubicBezTo>
                  <a:lnTo>
                    <a:pt x="7039" y="9545"/>
                  </a:lnTo>
                  <a:cubicBezTo>
                    <a:pt x="7039" y="9379"/>
                    <a:pt x="6925" y="9226"/>
                    <a:pt x="6759" y="9175"/>
                  </a:cubicBezTo>
                  <a:lnTo>
                    <a:pt x="6899" y="8755"/>
                  </a:lnTo>
                  <a:cubicBezTo>
                    <a:pt x="7077" y="8208"/>
                    <a:pt x="7383" y="7724"/>
                    <a:pt x="7803" y="7354"/>
                  </a:cubicBezTo>
                  <a:cubicBezTo>
                    <a:pt x="8109" y="7074"/>
                    <a:pt x="8376" y="6769"/>
                    <a:pt x="8580" y="6412"/>
                  </a:cubicBezTo>
                  <a:lnTo>
                    <a:pt x="9306" y="6412"/>
                  </a:lnTo>
                  <a:lnTo>
                    <a:pt x="9306" y="7163"/>
                  </a:lnTo>
                  <a:cubicBezTo>
                    <a:pt x="9306" y="7291"/>
                    <a:pt x="9382" y="7418"/>
                    <a:pt x="9497" y="7469"/>
                  </a:cubicBezTo>
                  <a:cubicBezTo>
                    <a:pt x="9548" y="7489"/>
                    <a:pt x="9601" y="7500"/>
                    <a:pt x="9651" y="7500"/>
                  </a:cubicBezTo>
                  <a:cubicBezTo>
                    <a:pt x="9728" y="7500"/>
                    <a:pt x="9800" y="7477"/>
                    <a:pt x="9853" y="7431"/>
                  </a:cubicBezTo>
                  <a:lnTo>
                    <a:pt x="11063" y="6425"/>
                  </a:lnTo>
                  <a:lnTo>
                    <a:pt x="12833" y="6425"/>
                  </a:lnTo>
                  <a:cubicBezTo>
                    <a:pt x="13215" y="6425"/>
                    <a:pt x="13533" y="6107"/>
                    <a:pt x="13533" y="5725"/>
                  </a:cubicBezTo>
                  <a:lnTo>
                    <a:pt x="13533" y="695"/>
                  </a:lnTo>
                  <a:cubicBezTo>
                    <a:pt x="13533" y="313"/>
                    <a:pt x="13215" y="7"/>
                    <a:pt x="12833" y="7"/>
                  </a:cubicBezTo>
                  <a:lnTo>
                    <a:pt x="8644" y="7"/>
                  </a:lnTo>
                  <a:cubicBezTo>
                    <a:pt x="8389" y="7"/>
                    <a:pt x="8389" y="377"/>
                    <a:pt x="8644" y="377"/>
                  </a:cubicBezTo>
                  <a:lnTo>
                    <a:pt x="12833" y="377"/>
                  </a:lnTo>
                  <a:cubicBezTo>
                    <a:pt x="13011" y="377"/>
                    <a:pt x="13151" y="517"/>
                    <a:pt x="13151" y="695"/>
                  </a:cubicBezTo>
                  <a:lnTo>
                    <a:pt x="13151" y="5725"/>
                  </a:lnTo>
                  <a:cubicBezTo>
                    <a:pt x="13151" y="5903"/>
                    <a:pt x="13011" y="6043"/>
                    <a:pt x="12833" y="6043"/>
                  </a:cubicBezTo>
                  <a:lnTo>
                    <a:pt x="11076" y="6043"/>
                  </a:lnTo>
                  <a:cubicBezTo>
                    <a:pt x="10986" y="6043"/>
                    <a:pt x="10897" y="6068"/>
                    <a:pt x="10834" y="6132"/>
                  </a:cubicBezTo>
                  <a:lnTo>
                    <a:pt x="9688" y="7087"/>
                  </a:lnTo>
                  <a:lnTo>
                    <a:pt x="9688" y="6374"/>
                  </a:lnTo>
                  <a:cubicBezTo>
                    <a:pt x="9688" y="6183"/>
                    <a:pt x="9535" y="6043"/>
                    <a:pt x="9344" y="6043"/>
                  </a:cubicBezTo>
                  <a:lnTo>
                    <a:pt x="6963" y="6043"/>
                  </a:lnTo>
                  <a:cubicBezTo>
                    <a:pt x="6784" y="6043"/>
                    <a:pt x="6644" y="5890"/>
                    <a:pt x="6644" y="5725"/>
                  </a:cubicBezTo>
                  <a:lnTo>
                    <a:pt x="6644" y="695"/>
                  </a:lnTo>
                  <a:cubicBezTo>
                    <a:pt x="6644" y="517"/>
                    <a:pt x="6784" y="377"/>
                    <a:pt x="6963" y="377"/>
                  </a:cubicBezTo>
                  <a:lnTo>
                    <a:pt x="7765" y="377"/>
                  </a:lnTo>
                  <a:cubicBezTo>
                    <a:pt x="8020" y="377"/>
                    <a:pt x="8020" y="7"/>
                    <a:pt x="7765" y="7"/>
                  </a:cubicBezTo>
                  <a:lnTo>
                    <a:pt x="6963" y="7"/>
                  </a:lnTo>
                  <a:cubicBezTo>
                    <a:pt x="6759" y="7"/>
                    <a:pt x="6555" y="96"/>
                    <a:pt x="6428" y="262"/>
                  </a:cubicBezTo>
                  <a:cubicBezTo>
                    <a:pt x="5935" y="83"/>
                    <a:pt x="5445" y="0"/>
                    <a:pt x="4972" y="0"/>
                  </a:cubicBezTo>
                  <a:close/>
                </a:path>
              </a:pathLst>
            </a:custGeom>
            <a:solidFill>
              <a:schemeClr val="bg1"/>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63;p46">
              <a:extLst>
                <a:ext uri="{FF2B5EF4-FFF2-40B4-BE49-F238E27FC236}">
                  <a16:creationId xmlns:a16="http://schemas.microsoft.com/office/drawing/2014/main" id="{ABE86523-620F-73B4-0980-29BD47A88FAD}"/>
                </a:ext>
              </a:extLst>
            </p:cNvPr>
            <p:cNvSpPr/>
            <p:nvPr/>
          </p:nvSpPr>
          <p:spPr>
            <a:xfrm>
              <a:off x="4183649" y="4182759"/>
              <a:ext cx="139968" cy="102441"/>
            </a:xfrm>
            <a:custGeom>
              <a:avLst/>
              <a:gdLst/>
              <a:ahLst/>
              <a:cxnLst/>
              <a:rect l="l" t="t" r="r" b="b"/>
              <a:pathLst>
                <a:path w="5934" h="4343" extrusionOk="0">
                  <a:moveTo>
                    <a:pt x="5425" y="370"/>
                  </a:moveTo>
                  <a:cubicBezTo>
                    <a:pt x="5488" y="370"/>
                    <a:pt x="5539" y="421"/>
                    <a:pt x="5539" y="485"/>
                  </a:cubicBezTo>
                  <a:lnTo>
                    <a:pt x="5539" y="3846"/>
                  </a:lnTo>
                  <a:cubicBezTo>
                    <a:pt x="5539" y="3910"/>
                    <a:pt x="5488" y="3961"/>
                    <a:pt x="5425" y="3961"/>
                  </a:cubicBezTo>
                  <a:lnTo>
                    <a:pt x="4329" y="3961"/>
                  </a:lnTo>
                  <a:lnTo>
                    <a:pt x="4329" y="3872"/>
                  </a:lnTo>
                  <a:cubicBezTo>
                    <a:pt x="4801" y="3362"/>
                    <a:pt x="4431" y="2547"/>
                    <a:pt x="3744" y="2547"/>
                  </a:cubicBezTo>
                  <a:cubicBezTo>
                    <a:pt x="3056" y="2547"/>
                    <a:pt x="2687" y="3362"/>
                    <a:pt x="3158" y="3872"/>
                  </a:cubicBezTo>
                  <a:lnTo>
                    <a:pt x="3158" y="3961"/>
                  </a:lnTo>
                  <a:lnTo>
                    <a:pt x="2063" y="3961"/>
                  </a:lnTo>
                  <a:cubicBezTo>
                    <a:pt x="1999" y="3961"/>
                    <a:pt x="1948" y="3910"/>
                    <a:pt x="1948" y="3846"/>
                  </a:cubicBezTo>
                  <a:lnTo>
                    <a:pt x="1948" y="2713"/>
                  </a:lnTo>
                  <a:cubicBezTo>
                    <a:pt x="1948" y="2535"/>
                    <a:pt x="1796" y="2382"/>
                    <a:pt x="1617" y="2382"/>
                  </a:cubicBezTo>
                  <a:lnTo>
                    <a:pt x="1464" y="2382"/>
                  </a:lnTo>
                  <a:cubicBezTo>
                    <a:pt x="1388" y="2382"/>
                    <a:pt x="1299" y="2420"/>
                    <a:pt x="1235" y="2471"/>
                  </a:cubicBezTo>
                  <a:cubicBezTo>
                    <a:pt x="1159" y="2547"/>
                    <a:pt x="1057" y="2586"/>
                    <a:pt x="955" y="2586"/>
                  </a:cubicBezTo>
                  <a:cubicBezTo>
                    <a:pt x="841" y="2586"/>
                    <a:pt x="726" y="2535"/>
                    <a:pt x="650" y="2446"/>
                  </a:cubicBezTo>
                  <a:cubicBezTo>
                    <a:pt x="573" y="2369"/>
                    <a:pt x="535" y="2255"/>
                    <a:pt x="548" y="2127"/>
                  </a:cubicBezTo>
                  <a:cubicBezTo>
                    <a:pt x="560" y="1923"/>
                    <a:pt x="739" y="1758"/>
                    <a:pt x="955" y="1758"/>
                  </a:cubicBezTo>
                  <a:cubicBezTo>
                    <a:pt x="968" y="1756"/>
                    <a:pt x="981" y="1756"/>
                    <a:pt x="994" y="1756"/>
                  </a:cubicBezTo>
                  <a:cubicBezTo>
                    <a:pt x="1086" y="1756"/>
                    <a:pt x="1183" y="1793"/>
                    <a:pt x="1261" y="1860"/>
                  </a:cubicBezTo>
                  <a:lnTo>
                    <a:pt x="1235" y="1860"/>
                  </a:lnTo>
                  <a:cubicBezTo>
                    <a:pt x="1299" y="1923"/>
                    <a:pt x="1388" y="1949"/>
                    <a:pt x="1464" y="1949"/>
                  </a:cubicBezTo>
                  <a:lnTo>
                    <a:pt x="1617" y="1949"/>
                  </a:lnTo>
                  <a:cubicBezTo>
                    <a:pt x="1796" y="1949"/>
                    <a:pt x="1948" y="1796"/>
                    <a:pt x="1948" y="1618"/>
                  </a:cubicBezTo>
                  <a:lnTo>
                    <a:pt x="1948" y="485"/>
                  </a:lnTo>
                  <a:cubicBezTo>
                    <a:pt x="1948" y="421"/>
                    <a:pt x="1999" y="370"/>
                    <a:pt x="2063" y="370"/>
                  </a:cubicBezTo>
                  <a:lnTo>
                    <a:pt x="3158" y="370"/>
                  </a:lnTo>
                  <a:lnTo>
                    <a:pt x="3158" y="459"/>
                  </a:lnTo>
                  <a:cubicBezTo>
                    <a:pt x="3031" y="599"/>
                    <a:pt x="2954" y="790"/>
                    <a:pt x="2954" y="981"/>
                  </a:cubicBezTo>
                  <a:cubicBezTo>
                    <a:pt x="2954" y="1198"/>
                    <a:pt x="3043" y="1414"/>
                    <a:pt x="3209" y="1567"/>
                  </a:cubicBezTo>
                  <a:cubicBezTo>
                    <a:pt x="3351" y="1697"/>
                    <a:pt x="3547" y="1772"/>
                    <a:pt x="3748" y="1772"/>
                  </a:cubicBezTo>
                  <a:cubicBezTo>
                    <a:pt x="3763" y="1772"/>
                    <a:pt x="3779" y="1772"/>
                    <a:pt x="3795" y="1771"/>
                  </a:cubicBezTo>
                  <a:cubicBezTo>
                    <a:pt x="4444" y="1720"/>
                    <a:pt x="4762" y="956"/>
                    <a:pt x="4329" y="459"/>
                  </a:cubicBezTo>
                  <a:lnTo>
                    <a:pt x="4329" y="370"/>
                  </a:lnTo>
                  <a:close/>
                  <a:moveTo>
                    <a:pt x="2076" y="1"/>
                  </a:moveTo>
                  <a:cubicBezTo>
                    <a:pt x="1808" y="1"/>
                    <a:pt x="1592" y="217"/>
                    <a:pt x="1579" y="485"/>
                  </a:cubicBezTo>
                  <a:lnTo>
                    <a:pt x="1579" y="1580"/>
                  </a:lnTo>
                  <a:lnTo>
                    <a:pt x="1490" y="1580"/>
                  </a:lnTo>
                  <a:cubicBezTo>
                    <a:pt x="1350" y="1451"/>
                    <a:pt x="1167" y="1387"/>
                    <a:pt x="971" y="1387"/>
                  </a:cubicBezTo>
                  <a:cubicBezTo>
                    <a:pt x="953" y="1387"/>
                    <a:pt x="935" y="1388"/>
                    <a:pt x="917" y="1389"/>
                  </a:cubicBezTo>
                  <a:cubicBezTo>
                    <a:pt x="369" y="1401"/>
                    <a:pt x="0" y="1974"/>
                    <a:pt x="217" y="2484"/>
                  </a:cubicBezTo>
                  <a:cubicBezTo>
                    <a:pt x="342" y="2798"/>
                    <a:pt x="643" y="2972"/>
                    <a:pt x="950" y="2972"/>
                  </a:cubicBezTo>
                  <a:cubicBezTo>
                    <a:pt x="1141" y="2972"/>
                    <a:pt x="1334" y="2905"/>
                    <a:pt x="1490" y="2764"/>
                  </a:cubicBezTo>
                  <a:lnTo>
                    <a:pt x="1592" y="2764"/>
                  </a:lnTo>
                  <a:lnTo>
                    <a:pt x="1592" y="3859"/>
                  </a:lnTo>
                  <a:cubicBezTo>
                    <a:pt x="1592" y="4126"/>
                    <a:pt x="1808" y="4343"/>
                    <a:pt x="2076" y="4343"/>
                  </a:cubicBezTo>
                  <a:lnTo>
                    <a:pt x="3209" y="4343"/>
                  </a:lnTo>
                  <a:cubicBezTo>
                    <a:pt x="3387" y="4343"/>
                    <a:pt x="3540" y="4190"/>
                    <a:pt x="3540" y="3999"/>
                  </a:cubicBezTo>
                  <a:lnTo>
                    <a:pt x="3540" y="3859"/>
                  </a:lnTo>
                  <a:cubicBezTo>
                    <a:pt x="3540" y="3783"/>
                    <a:pt x="3515" y="3693"/>
                    <a:pt x="3451" y="3630"/>
                  </a:cubicBezTo>
                  <a:cubicBezTo>
                    <a:pt x="3374" y="3553"/>
                    <a:pt x="3336" y="3439"/>
                    <a:pt x="3336" y="3324"/>
                  </a:cubicBezTo>
                  <a:cubicBezTo>
                    <a:pt x="3349" y="3120"/>
                    <a:pt x="3515" y="2955"/>
                    <a:pt x="3731" y="2929"/>
                  </a:cubicBezTo>
                  <a:cubicBezTo>
                    <a:pt x="3739" y="2929"/>
                    <a:pt x="3746" y="2929"/>
                    <a:pt x="3754" y="2929"/>
                  </a:cubicBezTo>
                  <a:cubicBezTo>
                    <a:pt x="3986" y="2929"/>
                    <a:pt x="4177" y="3115"/>
                    <a:pt x="4177" y="3350"/>
                  </a:cubicBezTo>
                  <a:cubicBezTo>
                    <a:pt x="4177" y="3451"/>
                    <a:pt x="4138" y="3553"/>
                    <a:pt x="4062" y="3630"/>
                  </a:cubicBezTo>
                  <a:cubicBezTo>
                    <a:pt x="4011" y="3693"/>
                    <a:pt x="3973" y="3783"/>
                    <a:pt x="3973" y="3859"/>
                  </a:cubicBezTo>
                  <a:lnTo>
                    <a:pt x="3973" y="3999"/>
                  </a:lnTo>
                  <a:cubicBezTo>
                    <a:pt x="3973" y="4190"/>
                    <a:pt x="4126" y="4343"/>
                    <a:pt x="4304" y="4343"/>
                  </a:cubicBezTo>
                  <a:lnTo>
                    <a:pt x="5437" y="4343"/>
                  </a:lnTo>
                  <a:cubicBezTo>
                    <a:pt x="5705" y="4343"/>
                    <a:pt x="5921" y="4126"/>
                    <a:pt x="5921" y="3859"/>
                  </a:cubicBezTo>
                  <a:lnTo>
                    <a:pt x="5921" y="485"/>
                  </a:lnTo>
                  <a:cubicBezTo>
                    <a:pt x="5934" y="217"/>
                    <a:pt x="5705" y="1"/>
                    <a:pt x="5437" y="1"/>
                  </a:cubicBezTo>
                  <a:lnTo>
                    <a:pt x="4304" y="1"/>
                  </a:lnTo>
                  <a:cubicBezTo>
                    <a:pt x="4126" y="1"/>
                    <a:pt x="3973" y="154"/>
                    <a:pt x="3973" y="332"/>
                  </a:cubicBezTo>
                  <a:lnTo>
                    <a:pt x="3973" y="472"/>
                  </a:lnTo>
                  <a:cubicBezTo>
                    <a:pt x="3973" y="561"/>
                    <a:pt x="4011" y="650"/>
                    <a:pt x="4062" y="714"/>
                  </a:cubicBezTo>
                  <a:cubicBezTo>
                    <a:pt x="4304" y="968"/>
                    <a:pt x="4138" y="1389"/>
                    <a:pt x="3782" y="1401"/>
                  </a:cubicBezTo>
                  <a:cubicBezTo>
                    <a:pt x="3772" y="1402"/>
                    <a:pt x="3762" y="1402"/>
                    <a:pt x="3752" y="1402"/>
                  </a:cubicBezTo>
                  <a:cubicBezTo>
                    <a:pt x="3401" y="1402"/>
                    <a:pt x="3203" y="974"/>
                    <a:pt x="3451" y="714"/>
                  </a:cubicBezTo>
                  <a:cubicBezTo>
                    <a:pt x="3515" y="650"/>
                    <a:pt x="3540" y="561"/>
                    <a:pt x="3540" y="472"/>
                  </a:cubicBezTo>
                  <a:lnTo>
                    <a:pt x="3540" y="332"/>
                  </a:lnTo>
                  <a:cubicBezTo>
                    <a:pt x="3540" y="154"/>
                    <a:pt x="3387" y="1"/>
                    <a:pt x="3209" y="1"/>
                  </a:cubicBezTo>
                  <a:close/>
                </a:path>
              </a:pathLst>
            </a:custGeom>
            <a:solidFill>
              <a:schemeClr val="bg1"/>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85;p46">
            <a:extLst>
              <a:ext uri="{FF2B5EF4-FFF2-40B4-BE49-F238E27FC236}">
                <a16:creationId xmlns:a16="http://schemas.microsoft.com/office/drawing/2014/main" id="{EE28096C-8AEC-F41D-8947-36FCD0DE91EC}"/>
              </a:ext>
            </a:extLst>
          </p:cNvPr>
          <p:cNvGrpSpPr/>
          <p:nvPr/>
        </p:nvGrpSpPr>
        <p:grpSpPr>
          <a:xfrm>
            <a:off x="8568610" y="3008074"/>
            <a:ext cx="280591" cy="294079"/>
            <a:chOff x="2616401" y="3448716"/>
            <a:chExt cx="277271" cy="300670"/>
          </a:xfrm>
        </p:grpSpPr>
        <p:sp>
          <p:nvSpPr>
            <p:cNvPr id="31" name="Google Shape;1086;p46">
              <a:extLst>
                <a:ext uri="{FF2B5EF4-FFF2-40B4-BE49-F238E27FC236}">
                  <a16:creationId xmlns:a16="http://schemas.microsoft.com/office/drawing/2014/main" id="{32B1D34E-D201-CAA9-90E1-61D66D4F2A1B}"/>
                </a:ext>
              </a:extLst>
            </p:cNvPr>
            <p:cNvSpPr/>
            <p:nvPr/>
          </p:nvSpPr>
          <p:spPr>
            <a:xfrm>
              <a:off x="2827273" y="3449022"/>
              <a:ext cx="66399" cy="224081"/>
            </a:xfrm>
            <a:custGeom>
              <a:avLst/>
              <a:gdLst/>
              <a:ahLst/>
              <a:cxnLst/>
              <a:rect l="l" t="t" r="r" b="b"/>
              <a:pathLst>
                <a:path w="2815" h="9500" extrusionOk="0">
                  <a:moveTo>
                    <a:pt x="2381" y="1872"/>
                  </a:moveTo>
                  <a:cubicBezTo>
                    <a:pt x="2419" y="1872"/>
                    <a:pt x="2445" y="1897"/>
                    <a:pt x="2445" y="1936"/>
                  </a:cubicBezTo>
                  <a:lnTo>
                    <a:pt x="2445" y="3043"/>
                  </a:lnTo>
                  <a:cubicBezTo>
                    <a:pt x="2445" y="3082"/>
                    <a:pt x="2419" y="3107"/>
                    <a:pt x="2381" y="3107"/>
                  </a:cubicBezTo>
                  <a:lnTo>
                    <a:pt x="2012" y="3107"/>
                  </a:lnTo>
                  <a:lnTo>
                    <a:pt x="2012" y="1872"/>
                  </a:lnTo>
                  <a:close/>
                  <a:moveTo>
                    <a:pt x="2381" y="3476"/>
                  </a:moveTo>
                  <a:cubicBezTo>
                    <a:pt x="2419" y="3476"/>
                    <a:pt x="2445" y="3515"/>
                    <a:pt x="2445" y="3540"/>
                  </a:cubicBezTo>
                  <a:lnTo>
                    <a:pt x="2445" y="4648"/>
                  </a:lnTo>
                  <a:cubicBezTo>
                    <a:pt x="2445" y="4686"/>
                    <a:pt x="2419" y="4712"/>
                    <a:pt x="2381" y="4712"/>
                  </a:cubicBezTo>
                  <a:lnTo>
                    <a:pt x="2012" y="4712"/>
                  </a:lnTo>
                  <a:lnTo>
                    <a:pt x="2012" y="3476"/>
                  </a:lnTo>
                  <a:close/>
                  <a:moveTo>
                    <a:pt x="2396" y="5091"/>
                  </a:moveTo>
                  <a:cubicBezTo>
                    <a:pt x="2426" y="5091"/>
                    <a:pt x="2445" y="5124"/>
                    <a:pt x="2445" y="5157"/>
                  </a:cubicBezTo>
                  <a:lnTo>
                    <a:pt x="2445" y="6265"/>
                  </a:lnTo>
                  <a:cubicBezTo>
                    <a:pt x="2445" y="6290"/>
                    <a:pt x="2419" y="6329"/>
                    <a:pt x="2381" y="6329"/>
                  </a:cubicBezTo>
                  <a:lnTo>
                    <a:pt x="2012" y="6329"/>
                  </a:lnTo>
                  <a:lnTo>
                    <a:pt x="2012" y="5094"/>
                  </a:lnTo>
                  <a:lnTo>
                    <a:pt x="2381" y="5094"/>
                  </a:lnTo>
                  <a:cubicBezTo>
                    <a:pt x="2386" y="5092"/>
                    <a:pt x="2391" y="5091"/>
                    <a:pt x="2396" y="5091"/>
                  </a:cubicBezTo>
                  <a:close/>
                  <a:moveTo>
                    <a:pt x="2381" y="6698"/>
                  </a:moveTo>
                  <a:cubicBezTo>
                    <a:pt x="2419" y="6698"/>
                    <a:pt x="2445" y="6723"/>
                    <a:pt x="2445" y="6762"/>
                  </a:cubicBezTo>
                  <a:lnTo>
                    <a:pt x="2445" y="7869"/>
                  </a:lnTo>
                  <a:cubicBezTo>
                    <a:pt x="2445" y="7908"/>
                    <a:pt x="2419" y="7933"/>
                    <a:pt x="2381" y="7933"/>
                  </a:cubicBezTo>
                  <a:lnTo>
                    <a:pt x="2012" y="7933"/>
                  </a:lnTo>
                  <a:lnTo>
                    <a:pt x="2012" y="6698"/>
                  </a:lnTo>
                  <a:close/>
                  <a:moveTo>
                    <a:pt x="255" y="0"/>
                  </a:moveTo>
                  <a:cubicBezTo>
                    <a:pt x="0" y="0"/>
                    <a:pt x="0" y="369"/>
                    <a:pt x="255" y="369"/>
                  </a:cubicBezTo>
                  <a:lnTo>
                    <a:pt x="1324" y="369"/>
                  </a:lnTo>
                  <a:cubicBezTo>
                    <a:pt x="1503" y="369"/>
                    <a:pt x="1643" y="510"/>
                    <a:pt x="1643" y="688"/>
                  </a:cubicBezTo>
                  <a:lnTo>
                    <a:pt x="1643" y="9308"/>
                  </a:lnTo>
                  <a:cubicBezTo>
                    <a:pt x="1643" y="9436"/>
                    <a:pt x="1735" y="9499"/>
                    <a:pt x="1827" y="9499"/>
                  </a:cubicBezTo>
                  <a:cubicBezTo>
                    <a:pt x="1920" y="9499"/>
                    <a:pt x="2012" y="9436"/>
                    <a:pt x="2012" y="9308"/>
                  </a:cubicBezTo>
                  <a:lnTo>
                    <a:pt x="2012" y="8302"/>
                  </a:lnTo>
                  <a:lnTo>
                    <a:pt x="2381" y="8302"/>
                  </a:lnTo>
                  <a:cubicBezTo>
                    <a:pt x="2623" y="8302"/>
                    <a:pt x="2814" y="8111"/>
                    <a:pt x="2814" y="7869"/>
                  </a:cubicBezTo>
                  <a:lnTo>
                    <a:pt x="2814" y="6762"/>
                  </a:lnTo>
                  <a:cubicBezTo>
                    <a:pt x="2712" y="6609"/>
                    <a:pt x="2712" y="6418"/>
                    <a:pt x="2814" y="6265"/>
                  </a:cubicBezTo>
                  <a:lnTo>
                    <a:pt x="2814" y="5144"/>
                  </a:lnTo>
                  <a:cubicBezTo>
                    <a:pt x="2814" y="5055"/>
                    <a:pt x="2789" y="4966"/>
                    <a:pt x="2738" y="4903"/>
                  </a:cubicBezTo>
                  <a:cubicBezTo>
                    <a:pt x="2789" y="4826"/>
                    <a:pt x="2814" y="4737"/>
                    <a:pt x="2814" y="4648"/>
                  </a:cubicBezTo>
                  <a:lnTo>
                    <a:pt x="2814" y="3540"/>
                  </a:lnTo>
                  <a:cubicBezTo>
                    <a:pt x="2712" y="3387"/>
                    <a:pt x="2712" y="3184"/>
                    <a:pt x="2814" y="3031"/>
                  </a:cubicBezTo>
                  <a:lnTo>
                    <a:pt x="2814" y="1936"/>
                  </a:lnTo>
                  <a:cubicBezTo>
                    <a:pt x="2814" y="1694"/>
                    <a:pt x="2623" y="1503"/>
                    <a:pt x="2381" y="1503"/>
                  </a:cubicBezTo>
                  <a:lnTo>
                    <a:pt x="2012" y="1503"/>
                  </a:lnTo>
                  <a:lnTo>
                    <a:pt x="2012" y="688"/>
                  </a:lnTo>
                  <a:cubicBezTo>
                    <a:pt x="2012" y="306"/>
                    <a:pt x="1706" y="0"/>
                    <a:pt x="1324" y="0"/>
                  </a:cubicBezTo>
                  <a:close/>
                </a:path>
              </a:pathLst>
            </a:custGeom>
            <a:solidFill>
              <a:schemeClr val="lt2"/>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87;p46">
              <a:extLst>
                <a:ext uri="{FF2B5EF4-FFF2-40B4-BE49-F238E27FC236}">
                  <a16:creationId xmlns:a16="http://schemas.microsoft.com/office/drawing/2014/main" id="{C0286830-7CEC-956D-6D2B-F1141A9BC92F}"/>
                </a:ext>
              </a:extLst>
            </p:cNvPr>
            <p:cNvSpPr/>
            <p:nvPr/>
          </p:nvSpPr>
          <p:spPr>
            <a:xfrm>
              <a:off x="2616401" y="3448716"/>
              <a:ext cx="258330" cy="300670"/>
            </a:xfrm>
            <a:custGeom>
              <a:avLst/>
              <a:gdLst/>
              <a:ahLst/>
              <a:cxnLst/>
              <a:rect l="l" t="t" r="r" b="b"/>
              <a:pathLst>
                <a:path w="10952" h="12747" extrusionOk="0">
                  <a:moveTo>
                    <a:pt x="1618" y="1936"/>
                  </a:moveTo>
                  <a:cubicBezTo>
                    <a:pt x="1886" y="1961"/>
                    <a:pt x="1886" y="2343"/>
                    <a:pt x="1618" y="2369"/>
                  </a:cubicBezTo>
                  <a:lnTo>
                    <a:pt x="816" y="2369"/>
                  </a:lnTo>
                  <a:cubicBezTo>
                    <a:pt x="702" y="2369"/>
                    <a:pt x="600" y="2267"/>
                    <a:pt x="600" y="2152"/>
                  </a:cubicBezTo>
                  <a:cubicBezTo>
                    <a:pt x="600" y="2038"/>
                    <a:pt x="702" y="1936"/>
                    <a:pt x="816" y="1936"/>
                  </a:cubicBezTo>
                  <a:close/>
                  <a:moveTo>
                    <a:pt x="1618" y="3629"/>
                  </a:moveTo>
                  <a:cubicBezTo>
                    <a:pt x="1911" y="3629"/>
                    <a:pt x="1911" y="4062"/>
                    <a:pt x="1618" y="4062"/>
                  </a:cubicBezTo>
                  <a:lnTo>
                    <a:pt x="816" y="4062"/>
                  </a:lnTo>
                  <a:cubicBezTo>
                    <a:pt x="702" y="4062"/>
                    <a:pt x="600" y="3961"/>
                    <a:pt x="600" y="3846"/>
                  </a:cubicBezTo>
                  <a:cubicBezTo>
                    <a:pt x="600" y="3719"/>
                    <a:pt x="702" y="3629"/>
                    <a:pt x="816" y="3629"/>
                  </a:cubicBezTo>
                  <a:close/>
                  <a:moveTo>
                    <a:pt x="1618" y="5310"/>
                  </a:moveTo>
                  <a:cubicBezTo>
                    <a:pt x="1886" y="5336"/>
                    <a:pt x="1886" y="5718"/>
                    <a:pt x="1618" y="5743"/>
                  </a:cubicBezTo>
                  <a:lnTo>
                    <a:pt x="816" y="5743"/>
                  </a:lnTo>
                  <a:cubicBezTo>
                    <a:pt x="702" y="5743"/>
                    <a:pt x="600" y="5654"/>
                    <a:pt x="600" y="5527"/>
                  </a:cubicBezTo>
                  <a:cubicBezTo>
                    <a:pt x="600" y="5412"/>
                    <a:pt x="702" y="5310"/>
                    <a:pt x="816" y="5310"/>
                  </a:cubicBezTo>
                  <a:close/>
                  <a:moveTo>
                    <a:pt x="1618" y="7004"/>
                  </a:moveTo>
                  <a:cubicBezTo>
                    <a:pt x="1886" y="7029"/>
                    <a:pt x="1886" y="7411"/>
                    <a:pt x="1618" y="7437"/>
                  </a:cubicBezTo>
                  <a:lnTo>
                    <a:pt x="816" y="7437"/>
                  </a:lnTo>
                  <a:cubicBezTo>
                    <a:pt x="702" y="7437"/>
                    <a:pt x="600" y="7335"/>
                    <a:pt x="600" y="7220"/>
                  </a:cubicBezTo>
                  <a:cubicBezTo>
                    <a:pt x="600" y="7093"/>
                    <a:pt x="702" y="7004"/>
                    <a:pt x="816" y="7004"/>
                  </a:cubicBezTo>
                  <a:close/>
                  <a:moveTo>
                    <a:pt x="797" y="8696"/>
                  </a:moveTo>
                  <a:cubicBezTo>
                    <a:pt x="803" y="8696"/>
                    <a:pt x="810" y="8697"/>
                    <a:pt x="816" y="8697"/>
                  </a:cubicBezTo>
                  <a:lnTo>
                    <a:pt x="1618" y="8697"/>
                  </a:lnTo>
                  <a:cubicBezTo>
                    <a:pt x="1911" y="8697"/>
                    <a:pt x="1911" y="9118"/>
                    <a:pt x="1618" y="9118"/>
                  </a:cubicBezTo>
                  <a:lnTo>
                    <a:pt x="816" y="9118"/>
                  </a:lnTo>
                  <a:cubicBezTo>
                    <a:pt x="702" y="9118"/>
                    <a:pt x="600" y="9028"/>
                    <a:pt x="600" y="8901"/>
                  </a:cubicBezTo>
                  <a:cubicBezTo>
                    <a:pt x="600" y="8793"/>
                    <a:pt x="690" y="8696"/>
                    <a:pt x="797" y="8696"/>
                  </a:cubicBezTo>
                  <a:close/>
                  <a:moveTo>
                    <a:pt x="1618" y="10378"/>
                  </a:moveTo>
                  <a:cubicBezTo>
                    <a:pt x="1886" y="10404"/>
                    <a:pt x="1886" y="10786"/>
                    <a:pt x="1618" y="10811"/>
                  </a:cubicBezTo>
                  <a:lnTo>
                    <a:pt x="816" y="10811"/>
                  </a:lnTo>
                  <a:cubicBezTo>
                    <a:pt x="702" y="10811"/>
                    <a:pt x="600" y="10709"/>
                    <a:pt x="600" y="10595"/>
                  </a:cubicBezTo>
                  <a:cubicBezTo>
                    <a:pt x="600" y="10480"/>
                    <a:pt x="702" y="10378"/>
                    <a:pt x="816" y="10378"/>
                  </a:cubicBezTo>
                  <a:close/>
                  <a:moveTo>
                    <a:pt x="1720" y="0"/>
                  </a:moveTo>
                  <a:cubicBezTo>
                    <a:pt x="1338" y="0"/>
                    <a:pt x="1033" y="319"/>
                    <a:pt x="1033" y="688"/>
                  </a:cubicBezTo>
                  <a:lnTo>
                    <a:pt x="1033" y="1567"/>
                  </a:lnTo>
                  <a:lnTo>
                    <a:pt x="816" y="1567"/>
                  </a:lnTo>
                  <a:cubicBezTo>
                    <a:pt x="800" y="1566"/>
                    <a:pt x="784" y="1565"/>
                    <a:pt x="768" y="1565"/>
                  </a:cubicBezTo>
                  <a:cubicBezTo>
                    <a:pt x="4" y="1565"/>
                    <a:pt x="4" y="2740"/>
                    <a:pt x="768" y="2740"/>
                  </a:cubicBezTo>
                  <a:cubicBezTo>
                    <a:pt x="784" y="2740"/>
                    <a:pt x="800" y="2739"/>
                    <a:pt x="816" y="2738"/>
                  </a:cubicBezTo>
                  <a:lnTo>
                    <a:pt x="1033" y="2738"/>
                  </a:lnTo>
                  <a:lnTo>
                    <a:pt x="1033" y="3247"/>
                  </a:lnTo>
                  <a:lnTo>
                    <a:pt x="816" y="3247"/>
                  </a:lnTo>
                  <a:cubicBezTo>
                    <a:pt x="39" y="3247"/>
                    <a:pt x="39" y="4432"/>
                    <a:pt x="816" y="4432"/>
                  </a:cubicBezTo>
                  <a:lnTo>
                    <a:pt x="1033" y="4432"/>
                  </a:lnTo>
                  <a:lnTo>
                    <a:pt x="1033" y="4941"/>
                  </a:lnTo>
                  <a:lnTo>
                    <a:pt x="816" y="4941"/>
                  </a:lnTo>
                  <a:cubicBezTo>
                    <a:pt x="804" y="4940"/>
                    <a:pt x="792" y="4940"/>
                    <a:pt x="780" y="4940"/>
                  </a:cubicBezTo>
                  <a:cubicBezTo>
                    <a:pt x="5" y="4940"/>
                    <a:pt x="1" y="6114"/>
                    <a:pt x="768" y="6114"/>
                  </a:cubicBezTo>
                  <a:cubicBezTo>
                    <a:pt x="784" y="6114"/>
                    <a:pt x="800" y="6113"/>
                    <a:pt x="816" y="6112"/>
                  </a:cubicBezTo>
                  <a:lnTo>
                    <a:pt x="1033" y="6112"/>
                  </a:lnTo>
                  <a:lnTo>
                    <a:pt x="1033" y="6635"/>
                  </a:lnTo>
                  <a:lnTo>
                    <a:pt x="816" y="6635"/>
                  </a:lnTo>
                  <a:cubicBezTo>
                    <a:pt x="800" y="6634"/>
                    <a:pt x="784" y="6633"/>
                    <a:pt x="768" y="6633"/>
                  </a:cubicBezTo>
                  <a:cubicBezTo>
                    <a:pt x="1" y="6633"/>
                    <a:pt x="5" y="7807"/>
                    <a:pt x="780" y="7807"/>
                  </a:cubicBezTo>
                  <a:cubicBezTo>
                    <a:pt x="792" y="7807"/>
                    <a:pt x="804" y="7807"/>
                    <a:pt x="816" y="7806"/>
                  </a:cubicBezTo>
                  <a:lnTo>
                    <a:pt x="1033" y="7806"/>
                  </a:lnTo>
                  <a:lnTo>
                    <a:pt x="1033" y="8315"/>
                  </a:lnTo>
                  <a:lnTo>
                    <a:pt x="816" y="8315"/>
                  </a:lnTo>
                  <a:cubicBezTo>
                    <a:pt x="39" y="8315"/>
                    <a:pt x="39" y="9500"/>
                    <a:pt x="816" y="9500"/>
                  </a:cubicBezTo>
                  <a:lnTo>
                    <a:pt x="1033" y="9500"/>
                  </a:lnTo>
                  <a:lnTo>
                    <a:pt x="1033" y="10009"/>
                  </a:lnTo>
                  <a:lnTo>
                    <a:pt x="816" y="10009"/>
                  </a:lnTo>
                  <a:cubicBezTo>
                    <a:pt x="800" y="10008"/>
                    <a:pt x="784" y="10007"/>
                    <a:pt x="768" y="10007"/>
                  </a:cubicBezTo>
                  <a:cubicBezTo>
                    <a:pt x="4" y="10007"/>
                    <a:pt x="4" y="11182"/>
                    <a:pt x="768" y="11182"/>
                  </a:cubicBezTo>
                  <a:cubicBezTo>
                    <a:pt x="784" y="11182"/>
                    <a:pt x="800" y="11181"/>
                    <a:pt x="816" y="11180"/>
                  </a:cubicBezTo>
                  <a:lnTo>
                    <a:pt x="1033" y="11180"/>
                  </a:lnTo>
                  <a:lnTo>
                    <a:pt x="1033" y="12046"/>
                  </a:lnTo>
                  <a:cubicBezTo>
                    <a:pt x="1033" y="12428"/>
                    <a:pt x="1338" y="12747"/>
                    <a:pt x="1720" y="12747"/>
                  </a:cubicBezTo>
                  <a:lnTo>
                    <a:pt x="10264" y="12747"/>
                  </a:lnTo>
                  <a:cubicBezTo>
                    <a:pt x="10646" y="12747"/>
                    <a:pt x="10952" y="12428"/>
                    <a:pt x="10952" y="12046"/>
                  </a:cubicBezTo>
                  <a:lnTo>
                    <a:pt x="10952" y="10200"/>
                  </a:lnTo>
                  <a:cubicBezTo>
                    <a:pt x="10952" y="10085"/>
                    <a:pt x="10876" y="10009"/>
                    <a:pt x="10774" y="10009"/>
                  </a:cubicBezTo>
                  <a:cubicBezTo>
                    <a:pt x="10659" y="10009"/>
                    <a:pt x="10583" y="10085"/>
                    <a:pt x="10583" y="10200"/>
                  </a:cubicBezTo>
                  <a:lnTo>
                    <a:pt x="10583" y="12046"/>
                  </a:lnTo>
                  <a:cubicBezTo>
                    <a:pt x="10583" y="12224"/>
                    <a:pt x="10443" y="12365"/>
                    <a:pt x="10264" y="12365"/>
                  </a:cubicBezTo>
                  <a:lnTo>
                    <a:pt x="1720" y="12365"/>
                  </a:lnTo>
                  <a:cubicBezTo>
                    <a:pt x="1542" y="12365"/>
                    <a:pt x="1402" y="12224"/>
                    <a:pt x="1402" y="12046"/>
                  </a:cubicBezTo>
                  <a:lnTo>
                    <a:pt x="1402" y="11180"/>
                  </a:lnTo>
                  <a:lnTo>
                    <a:pt x="1618" y="11180"/>
                  </a:lnTo>
                  <a:cubicBezTo>
                    <a:pt x="2370" y="11142"/>
                    <a:pt x="2370" y="10047"/>
                    <a:pt x="1618" y="10009"/>
                  </a:cubicBezTo>
                  <a:lnTo>
                    <a:pt x="1402" y="10009"/>
                  </a:lnTo>
                  <a:lnTo>
                    <a:pt x="1402" y="9500"/>
                  </a:lnTo>
                  <a:lnTo>
                    <a:pt x="1618" y="9500"/>
                  </a:lnTo>
                  <a:cubicBezTo>
                    <a:pt x="2408" y="9500"/>
                    <a:pt x="2408" y="8315"/>
                    <a:pt x="1618" y="8315"/>
                  </a:cubicBezTo>
                  <a:lnTo>
                    <a:pt x="1402" y="8315"/>
                  </a:lnTo>
                  <a:lnTo>
                    <a:pt x="1402" y="7806"/>
                  </a:lnTo>
                  <a:lnTo>
                    <a:pt x="1618" y="7806"/>
                  </a:lnTo>
                  <a:cubicBezTo>
                    <a:pt x="2370" y="7768"/>
                    <a:pt x="2370" y="6673"/>
                    <a:pt x="1618" y="6635"/>
                  </a:cubicBezTo>
                  <a:lnTo>
                    <a:pt x="1402" y="6635"/>
                  </a:lnTo>
                  <a:lnTo>
                    <a:pt x="1402" y="6112"/>
                  </a:lnTo>
                  <a:lnTo>
                    <a:pt x="1618" y="6112"/>
                  </a:lnTo>
                  <a:cubicBezTo>
                    <a:pt x="2370" y="6074"/>
                    <a:pt x="2370" y="4979"/>
                    <a:pt x="1618" y="4941"/>
                  </a:cubicBezTo>
                  <a:lnTo>
                    <a:pt x="1402" y="4941"/>
                  </a:lnTo>
                  <a:lnTo>
                    <a:pt x="1402" y="4432"/>
                  </a:lnTo>
                  <a:lnTo>
                    <a:pt x="1618" y="4432"/>
                  </a:lnTo>
                  <a:cubicBezTo>
                    <a:pt x="2408" y="4432"/>
                    <a:pt x="2408" y="3247"/>
                    <a:pt x="1618" y="3247"/>
                  </a:cubicBezTo>
                  <a:lnTo>
                    <a:pt x="1402" y="3247"/>
                  </a:lnTo>
                  <a:lnTo>
                    <a:pt x="1402" y="2738"/>
                  </a:lnTo>
                  <a:lnTo>
                    <a:pt x="1618" y="2738"/>
                  </a:lnTo>
                  <a:cubicBezTo>
                    <a:pt x="2370" y="2700"/>
                    <a:pt x="2370" y="1605"/>
                    <a:pt x="1618" y="1567"/>
                  </a:cubicBezTo>
                  <a:lnTo>
                    <a:pt x="1402" y="1567"/>
                  </a:lnTo>
                  <a:lnTo>
                    <a:pt x="1402" y="701"/>
                  </a:lnTo>
                  <a:cubicBezTo>
                    <a:pt x="1402" y="523"/>
                    <a:pt x="1542" y="382"/>
                    <a:pt x="1720" y="382"/>
                  </a:cubicBezTo>
                  <a:lnTo>
                    <a:pt x="8316" y="382"/>
                  </a:lnTo>
                  <a:cubicBezTo>
                    <a:pt x="8571" y="382"/>
                    <a:pt x="8571" y="0"/>
                    <a:pt x="8316" y="0"/>
                  </a:cubicBezTo>
                  <a:close/>
                </a:path>
              </a:pathLst>
            </a:custGeom>
            <a:solidFill>
              <a:schemeClr val="lt2"/>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88;p46">
              <a:extLst>
                <a:ext uri="{FF2B5EF4-FFF2-40B4-BE49-F238E27FC236}">
                  <a16:creationId xmlns:a16="http://schemas.microsoft.com/office/drawing/2014/main" id="{7CCA9E07-14EE-1AF6-F34B-22F76773830B}"/>
                </a:ext>
              </a:extLst>
            </p:cNvPr>
            <p:cNvSpPr/>
            <p:nvPr/>
          </p:nvSpPr>
          <p:spPr>
            <a:xfrm>
              <a:off x="2678601" y="3497070"/>
              <a:ext cx="158296" cy="84420"/>
            </a:xfrm>
            <a:custGeom>
              <a:avLst/>
              <a:gdLst/>
              <a:ahLst/>
              <a:cxnLst/>
              <a:rect l="l" t="t" r="r" b="b"/>
              <a:pathLst>
                <a:path w="6711" h="3579" extrusionOk="0">
                  <a:moveTo>
                    <a:pt x="688" y="1"/>
                  </a:moveTo>
                  <a:cubicBezTo>
                    <a:pt x="306" y="1"/>
                    <a:pt x="0" y="306"/>
                    <a:pt x="0" y="688"/>
                  </a:cubicBezTo>
                  <a:lnTo>
                    <a:pt x="0" y="2891"/>
                  </a:lnTo>
                  <a:cubicBezTo>
                    <a:pt x="0" y="3273"/>
                    <a:pt x="306" y="3579"/>
                    <a:pt x="688" y="3579"/>
                  </a:cubicBezTo>
                  <a:lnTo>
                    <a:pt x="6023" y="3579"/>
                  </a:lnTo>
                  <a:cubicBezTo>
                    <a:pt x="6405" y="3579"/>
                    <a:pt x="6711" y="3273"/>
                    <a:pt x="6711" y="2891"/>
                  </a:cubicBezTo>
                  <a:lnTo>
                    <a:pt x="6711" y="688"/>
                  </a:lnTo>
                  <a:cubicBezTo>
                    <a:pt x="6711" y="306"/>
                    <a:pt x="6405" y="1"/>
                    <a:pt x="6023" y="1"/>
                  </a:cubicBezTo>
                  <a:lnTo>
                    <a:pt x="2509" y="1"/>
                  </a:lnTo>
                  <a:cubicBezTo>
                    <a:pt x="2267" y="1"/>
                    <a:pt x="2267" y="370"/>
                    <a:pt x="2509" y="370"/>
                  </a:cubicBezTo>
                  <a:lnTo>
                    <a:pt x="6023" y="370"/>
                  </a:lnTo>
                  <a:cubicBezTo>
                    <a:pt x="6201" y="370"/>
                    <a:pt x="6341" y="510"/>
                    <a:pt x="6341" y="688"/>
                  </a:cubicBezTo>
                  <a:lnTo>
                    <a:pt x="6341" y="2891"/>
                  </a:lnTo>
                  <a:cubicBezTo>
                    <a:pt x="6341" y="3069"/>
                    <a:pt x="6201" y="3209"/>
                    <a:pt x="6023" y="3209"/>
                  </a:cubicBezTo>
                  <a:lnTo>
                    <a:pt x="700" y="3209"/>
                  </a:lnTo>
                  <a:cubicBezTo>
                    <a:pt x="522" y="3209"/>
                    <a:pt x="382" y="3069"/>
                    <a:pt x="382" y="2891"/>
                  </a:cubicBezTo>
                  <a:lnTo>
                    <a:pt x="382" y="688"/>
                  </a:lnTo>
                  <a:cubicBezTo>
                    <a:pt x="382" y="510"/>
                    <a:pt x="522" y="370"/>
                    <a:pt x="700" y="370"/>
                  </a:cubicBezTo>
                  <a:lnTo>
                    <a:pt x="1655" y="370"/>
                  </a:lnTo>
                  <a:cubicBezTo>
                    <a:pt x="1897" y="370"/>
                    <a:pt x="1897" y="1"/>
                    <a:pt x="1655" y="1"/>
                  </a:cubicBezTo>
                  <a:close/>
                </a:path>
              </a:pathLst>
            </a:custGeom>
            <a:solidFill>
              <a:schemeClr val="lt2"/>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89;p46">
              <a:extLst>
                <a:ext uri="{FF2B5EF4-FFF2-40B4-BE49-F238E27FC236}">
                  <a16:creationId xmlns:a16="http://schemas.microsoft.com/office/drawing/2014/main" id="{302FA2AA-8775-7ED8-D129-A4302160510A}"/>
                </a:ext>
              </a:extLst>
            </p:cNvPr>
            <p:cNvSpPr/>
            <p:nvPr/>
          </p:nvSpPr>
          <p:spPr>
            <a:xfrm>
              <a:off x="2745259" y="3515987"/>
              <a:ext cx="66116" cy="8727"/>
            </a:xfrm>
            <a:custGeom>
              <a:avLst/>
              <a:gdLst/>
              <a:ahLst/>
              <a:cxnLst/>
              <a:rect l="l" t="t" r="r" b="b"/>
              <a:pathLst>
                <a:path w="2803" h="370" extrusionOk="0">
                  <a:moveTo>
                    <a:pt x="256" y="1"/>
                  </a:moveTo>
                  <a:cubicBezTo>
                    <a:pt x="1" y="1"/>
                    <a:pt x="1" y="370"/>
                    <a:pt x="256" y="370"/>
                  </a:cubicBezTo>
                  <a:lnTo>
                    <a:pt x="2560" y="370"/>
                  </a:lnTo>
                  <a:cubicBezTo>
                    <a:pt x="2802" y="370"/>
                    <a:pt x="2802" y="1"/>
                    <a:pt x="2560" y="1"/>
                  </a:cubicBezTo>
                  <a:close/>
                </a:path>
              </a:pathLst>
            </a:custGeom>
            <a:solidFill>
              <a:schemeClr val="lt2"/>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90;p46">
              <a:extLst>
                <a:ext uri="{FF2B5EF4-FFF2-40B4-BE49-F238E27FC236}">
                  <a16:creationId xmlns:a16="http://schemas.microsoft.com/office/drawing/2014/main" id="{33107F51-004D-D736-9A4A-0CF06F49B104}"/>
                </a:ext>
              </a:extLst>
            </p:cNvPr>
            <p:cNvSpPr/>
            <p:nvPr/>
          </p:nvSpPr>
          <p:spPr>
            <a:xfrm>
              <a:off x="2715846" y="3515987"/>
              <a:ext cx="23446" cy="8727"/>
            </a:xfrm>
            <a:custGeom>
              <a:avLst/>
              <a:gdLst/>
              <a:ahLst/>
              <a:cxnLst/>
              <a:rect l="l" t="t" r="r" b="b"/>
              <a:pathLst>
                <a:path w="994" h="370" extrusionOk="0">
                  <a:moveTo>
                    <a:pt x="242" y="1"/>
                  </a:moveTo>
                  <a:cubicBezTo>
                    <a:pt x="0" y="1"/>
                    <a:pt x="0" y="370"/>
                    <a:pt x="242" y="370"/>
                  </a:cubicBezTo>
                  <a:lnTo>
                    <a:pt x="751" y="370"/>
                  </a:lnTo>
                  <a:cubicBezTo>
                    <a:pt x="993" y="370"/>
                    <a:pt x="993" y="1"/>
                    <a:pt x="751" y="1"/>
                  </a:cubicBezTo>
                  <a:close/>
                </a:path>
              </a:pathLst>
            </a:custGeom>
            <a:solidFill>
              <a:schemeClr val="lt2"/>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91;p46">
              <a:extLst>
                <a:ext uri="{FF2B5EF4-FFF2-40B4-BE49-F238E27FC236}">
                  <a16:creationId xmlns:a16="http://schemas.microsoft.com/office/drawing/2014/main" id="{1BB461DC-136B-8BCA-3EA5-4E104A00BC2F}"/>
                </a:ext>
              </a:extLst>
            </p:cNvPr>
            <p:cNvSpPr/>
            <p:nvPr/>
          </p:nvSpPr>
          <p:spPr>
            <a:xfrm>
              <a:off x="2705326" y="3534904"/>
              <a:ext cx="71800" cy="8751"/>
            </a:xfrm>
            <a:custGeom>
              <a:avLst/>
              <a:gdLst/>
              <a:ahLst/>
              <a:cxnLst/>
              <a:rect l="l" t="t" r="r" b="b"/>
              <a:pathLst>
                <a:path w="3044" h="371" extrusionOk="0">
                  <a:moveTo>
                    <a:pt x="191" y="1"/>
                  </a:moveTo>
                  <a:cubicBezTo>
                    <a:pt x="89" y="1"/>
                    <a:pt x="0" y="77"/>
                    <a:pt x="0" y="192"/>
                  </a:cubicBezTo>
                  <a:cubicBezTo>
                    <a:pt x="0" y="294"/>
                    <a:pt x="89" y="370"/>
                    <a:pt x="191" y="370"/>
                  </a:cubicBezTo>
                  <a:lnTo>
                    <a:pt x="2802" y="370"/>
                  </a:lnTo>
                  <a:cubicBezTo>
                    <a:pt x="3044" y="370"/>
                    <a:pt x="3044" y="1"/>
                    <a:pt x="2802" y="1"/>
                  </a:cubicBezTo>
                  <a:close/>
                </a:path>
              </a:pathLst>
            </a:custGeom>
            <a:solidFill>
              <a:schemeClr val="lt2"/>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92;p46">
              <a:extLst>
                <a:ext uri="{FF2B5EF4-FFF2-40B4-BE49-F238E27FC236}">
                  <a16:creationId xmlns:a16="http://schemas.microsoft.com/office/drawing/2014/main" id="{5D12B182-8148-780F-5644-5459E5F70F2F}"/>
                </a:ext>
              </a:extLst>
            </p:cNvPr>
            <p:cNvSpPr/>
            <p:nvPr/>
          </p:nvSpPr>
          <p:spPr>
            <a:xfrm>
              <a:off x="2784320" y="3534904"/>
              <a:ext cx="27055" cy="8751"/>
            </a:xfrm>
            <a:custGeom>
              <a:avLst/>
              <a:gdLst/>
              <a:ahLst/>
              <a:cxnLst/>
              <a:rect l="l" t="t" r="r" b="b"/>
              <a:pathLst>
                <a:path w="1147" h="371" extrusionOk="0">
                  <a:moveTo>
                    <a:pt x="255" y="1"/>
                  </a:moveTo>
                  <a:cubicBezTo>
                    <a:pt x="0" y="1"/>
                    <a:pt x="0" y="370"/>
                    <a:pt x="255" y="370"/>
                  </a:cubicBezTo>
                  <a:lnTo>
                    <a:pt x="904" y="370"/>
                  </a:lnTo>
                  <a:cubicBezTo>
                    <a:pt x="1146" y="370"/>
                    <a:pt x="1146" y="1"/>
                    <a:pt x="904" y="1"/>
                  </a:cubicBezTo>
                  <a:close/>
                </a:path>
              </a:pathLst>
            </a:custGeom>
            <a:solidFill>
              <a:schemeClr val="lt2"/>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93;p46">
              <a:extLst>
                <a:ext uri="{FF2B5EF4-FFF2-40B4-BE49-F238E27FC236}">
                  <a16:creationId xmlns:a16="http://schemas.microsoft.com/office/drawing/2014/main" id="{02EEECF2-BE74-473B-B10B-1CD64B669334}"/>
                </a:ext>
              </a:extLst>
            </p:cNvPr>
            <p:cNvSpPr/>
            <p:nvPr/>
          </p:nvSpPr>
          <p:spPr>
            <a:xfrm>
              <a:off x="2738372" y="3554128"/>
              <a:ext cx="73003" cy="8751"/>
            </a:xfrm>
            <a:custGeom>
              <a:avLst/>
              <a:gdLst/>
              <a:ahLst/>
              <a:cxnLst/>
              <a:rect l="l" t="t" r="r" b="b"/>
              <a:pathLst>
                <a:path w="3095" h="371" extrusionOk="0">
                  <a:moveTo>
                    <a:pt x="242" y="1"/>
                  </a:moveTo>
                  <a:cubicBezTo>
                    <a:pt x="0" y="1"/>
                    <a:pt x="0" y="370"/>
                    <a:pt x="242" y="370"/>
                  </a:cubicBezTo>
                  <a:lnTo>
                    <a:pt x="2852" y="370"/>
                  </a:lnTo>
                  <a:cubicBezTo>
                    <a:pt x="3094" y="370"/>
                    <a:pt x="3094" y="1"/>
                    <a:pt x="2852" y="1"/>
                  </a:cubicBezTo>
                  <a:close/>
                </a:path>
              </a:pathLst>
            </a:custGeom>
            <a:solidFill>
              <a:schemeClr val="lt2"/>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94;p46">
              <a:extLst>
                <a:ext uri="{FF2B5EF4-FFF2-40B4-BE49-F238E27FC236}">
                  <a16:creationId xmlns:a16="http://schemas.microsoft.com/office/drawing/2014/main" id="{2F5F9EDA-3CEA-EBA9-D6DF-3AE2344D7FF4}"/>
                </a:ext>
              </a:extLst>
            </p:cNvPr>
            <p:cNvSpPr/>
            <p:nvPr/>
          </p:nvSpPr>
          <p:spPr>
            <a:xfrm>
              <a:off x="2703816" y="3554128"/>
              <a:ext cx="27362" cy="8751"/>
            </a:xfrm>
            <a:custGeom>
              <a:avLst/>
              <a:gdLst/>
              <a:ahLst/>
              <a:cxnLst/>
              <a:rect l="l" t="t" r="r" b="b"/>
              <a:pathLst>
                <a:path w="1160" h="371" extrusionOk="0">
                  <a:moveTo>
                    <a:pt x="255" y="1"/>
                  </a:moveTo>
                  <a:cubicBezTo>
                    <a:pt x="1" y="1"/>
                    <a:pt x="1" y="370"/>
                    <a:pt x="255" y="370"/>
                  </a:cubicBezTo>
                  <a:lnTo>
                    <a:pt x="905" y="370"/>
                  </a:lnTo>
                  <a:cubicBezTo>
                    <a:pt x="1159" y="370"/>
                    <a:pt x="1159" y="1"/>
                    <a:pt x="905" y="1"/>
                  </a:cubicBezTo>
                  <a:close/>
                </a:path>
              </a:pathLst>
            </a:custGeom>
            <a:solidFill>
              <a:schemeClr val="lt2"/>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5" name="Google Shape;491;p33">
            <a:extLst>
              <a:ext uri="{FF2B5EF4-FFF2-40B4-BE49-F238E27FC236}">
                <a16:creationId xmlns:a16="http://schemas.microsoft.com/office/drawing/2014/main" id="{C3F4A607-F5E7-E464-1D77-25210F36390A}"/>
              </a:ext>
            </a:extLst>
          </p:cNvPr>
          <p:cNvSpPr txBox="1">
            <a:spLocks/>
          </p:cNvSpPr>
          <p:nvPr/>
        </p:nvSpPr>
        <p:spPr>
          <a:xfrm>
            <a:off x="6607808" y="3035371"/>
            <a:ext cx="2144400"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Oswald"/>
              <a:buNone/>
              <a:defRPr sz="20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3000"/>
              <a:buFont typeface="Oswald"/>
              <a:buNone/>
              <a:defRPr sz="3000" b="1" i="0" u="none" strike="noStrike" cap="none">
                <a:solidFill>
                  <a:schemeClr val="dk1"/>
                </a:solidFill>
                <a:latin typeface="Oswald"/>
                <a:ea typeface="Oswald"/>
                <a:cs typeface="Oswald"/>
                <a:sym typeface="Oswald"/>
              </a:defRPr>
            </a:lvl2pPr>
            <a:lvl3pPr marR="0" lvl="2" algn="ctr" rtl="0">
              <a:lnSpc>
                <a:spcPct val="100000"/>
              </a:lnSpc>
              <a:spcBef>
                <a:spcPts val="0"/>
              </a:spcBef>
              <a:spcAft>
                <a:spcPts val="0"/>
              </a:spcAft>
              <a:buClr>
                <a:schemeClr val="dk1"/>
              </a:buClr>
              <a:buSzPts val="3000"/>
              <a:buFont typeface="Oswald"/>
              <a:buNone/>
              <a:defRPr sz="3000" b="1" i="0" u="none" strike="noStrike" cap="none">
                <a:solidFill>
                  <a:schemeClr val="dk1"/>
                </a:solidFill>
                <a:latin typeface="Oswald"/>
                <a:ea typeface="Oswald"/>
                <a:cs typeface="Oswald"/>
                <a:sym typeface="Oswald"/>
              </a:defRPr>
            </a:lvl3pPr>
            <a:lvl4pPr marR="0" lvl="3" algn="ctr" rtl="0">
              <a:lnSpc>
                <a:spcPct val="100000"/>
              </a:lnSpc>
              <a:spcBef>
                <a:spcPts val="0"/>
              </a:spcBef>
              <a:spcAft>
                <a:spcPts val="0"/>
              </a:spcAft>
              <a:buClr>
                <a:schemeClr val="dk1"/>
              </a:buClr>
              <a:buSzPts val="3000"/>
              <a:buFont typeface="Oswald"/>
              <a:buNone/>
              <a:defRPr sz="3000" b="1" i="0" u="none" strike="noStrike" cap="none">
                <a:solidFill>
                  <a:schemeClr val="dk1"/>
                </a:solidFill>
                <a:latin typeface="Oswald"/>
                <a:ea typeface="Oswald"/>
                <a:cs typeface="Oswald"/>
                <a:sym typeface="Oswald"/>
              </a:defRPr>
            </a:lvl4pPr>
            <a:lvl5pPr marR="0" lvl="4" algn="ctr" rtl="0">
              <a:lnSpc>
                <a:spcPct val="100000"/>
              </a:lnSpc>
              <a:spcBef>
                <a:spcPts val="0"/>
              </a:spcBef>
              <a:spcAft>
                <a:spcPts val="0"/>
              </a:spcAft>
              <a:buClr>
                <a:schemeClr val="dk1"/>
              </a:buClr>
              <a:buSzPts val="3000"/>
              <a:buFont typeface="Oswald"/>
              <a:buNone/>
              <a:defRPr sz="3000" b="1" i="0" u="none" strike="noStrike" cap="none">
                <a:solidFill>
                  <a:schemeClr val="dk1"/>
                </a:solidFill>
                <a:latin typeface="Oswald"/>
                <a:ea typeface="Oswald"/>
                <a:cs typeface="Oswald"/>
                <a:sym typeface="Oswald"/>
              </a:defRPr>
            </a:lvl5pPr>
            <a:lvl6pPr marR="0" lvl="5" algn="ctr" rtl="0">
              <a:lnSpc>
                <a:spcPct val="100000"/>
              </a:lnSpc>
              <a:spcBef>
                <a:spcPts val="0"/>
              </a:spcBef>
              <a:spcAft>
                <a:spcPts val="0"/>
              </a:spcAft>
              <a:buClr>
                <a:schemeClr val="dk1"/>
              </a:buClr>
              <a:buSzPts val="3000"/>
              <a:buFont typeface="Oswald"/>
              <a:buNone/>
              <a:defRPr sz="3000" b="1" i="0" u="none" strike="noStrike" cap="none">
                <a:solidFill>
                  <a:schemeClr val="dk1"/>
                </a:solidFill>
                <a:latin typeface="Oswald"/>
                <a:ea typeface="Oswald"/>
                <a:cs typeface="Oswald"/>
                <a:sym typeface="Oswald"/>
              </a:defRPr>
            </a:lvl6pPr>
            <a:lvl7pPr marR="0" lvl="6" algn="ctr" rtl="0">
              <a:lnSpc>
                <a:spcPct val="100000"/>
              </a:lnSpc>
              <a:spcBef>
                <a:spcPts val="0"/>
              </a:spcBef>
              <a:spcAft>
                <a:spcPts val="0"/>
              </a:spcAft>
              <a:buClr>
                <a:schemeClr val="dk1"/>
              </a:buClr>
              <a:buSzPts val="3000"/>
              <a:buFont typeface="Oswald"/>
              <a:buNone/>
              <a:defRPr sz="3000" b="1" i="0" u="none" strike="noStrike" cap="none">
                <a:solidFill>
                  <a:schemeClr val="dk1"/>
                </a:solidFill>
                <a:latin typeface="Oswald"/>
                <a:ea typeface="Oswald"/>
                <a:cs typeface="Oswald"/>
                <a:sym typeface="Oswald"/>
              </a:defRPr>
            </a:lvl7pPr>
            <a:lvl8pPr marR="0" lvl="7" algn="ctr" rtl="0">
              <a:lnSpc>
                <a:spcPct val="100000"/>
              </a:lnSpc>
              <a:spcBef>
                <a:spcPts val="0"/>
              </a:spcBef>
              <a:spcAft>
                <a:spcPts val="0"/>
              </a:spcAft>
              <a:buClr>
                <a:schemeClr val="dk1"/>
              </a:buClr>
              <a:buSzPts val="3000"/>
              <a:buFont typeface="Oswald"/>
              <a:buNone/>
              <a:defRPr sz="3000" b="1" i="0" u="none" strike="noStrike" cap="none">
                <a:solidFill>
                  <a:schemeClr val="dk1"/>
                </a:solidFill>
                <a:latin typeface="Oswald"/>
                <a:ea typeface="Oswald"/>
                <a:cs typeface="Oswald"/>
                <a:sym typeface="Oswald"/>
              </a:defRPr>
            </a:lvl8pPr>
            <a:lvl9pPr marR="0" lvl="8" algn="ctr" rtl="0">
              <a:lnSpc>
                <a:spcPct val="100000"/>
              </a:lnSpc>
              <a:spcBef>
                <a:spcPts val="0"/>
              </a:spcBef>
              <a:spcAft>
                <a:spcPts val="0"/>
              </a:spcAft>
              <a:buClr>
                <a:schemeClr val="dk1"/>
              </a:buClr>
              <a:buSzPts val="3000"/>
              <a:buFont typeface="Oswald"/>
              <a:buNone/>
              <a:defRPr sz="3000" b="1" i="0" u="none" strike="noStrike" cap="none">
                <a:solidFill>
                  <a:schemeClr val="dk1"/>
                </a:solidFill>
                <a:latin typeface="Oswald"/>
                <a:ea typeface="Oswald"/>
                <a:cs typeface="Oswald"/>
                <a:sym typeface="Oswald"/>
              </a:defRPr>
            </a:lvl9pPr>
          </a:lstStyle>
          <a:p>
            <a:r>
              <a:rPr lang="en-CA" sz="1300">
                <a:solidFill>
                  <a:srgbClr val="7030A0"/>
                </a:solidFill>
              </a:rPr>
              <a:t>Products and Services</a:t>
            </a:r>
          </a:p>
        </p:txBody>
      </p:sp>
      <p:sp>
        <p:nvSpPr>
          <p:cNvPr id="456" name="Google Shape;491;p33">
            <a:extLst>
              <a:ext uri="{FF2B5EF4-FFF2-40B4-BE49-F238E27FC236}">
                <a16:creationId xmlns:a16="http://schemas.microsoft.com/office/drawing/2014/main" id="{B005E289-D3A9-0563-2ACD-1557DC3B744A}"/>
              </a:ext>
            </a:extLst>
          </p:cNvPr>
          <p:cNvSpPr txBox="1">
            <a:spLocks/>
          </p:cNvSpPr>
          <p:nvPr/>
        </p:nvSpPr>
        <p:spPr>
          <a:xfrm>
            <a:off x="-71610" y="3111175"/>
            <a:ext cx="2144400"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Oswald"/>
              <a:buNone/>
              <a:defRPr sz="20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3000"/>
              <a:buFont typeface="Oswald"/>
              <a:buNone/>
              <a:defRPr sz="3000" b="1" i="0" u="none" strike="noStrike" cap="none">
                <a:solidFill>
                  <a:schemeClr val="dk1"/>
                </a:solidFill>
                <a:latin typeface="Oswald"/>
                <a:ea typeface="Oswald"/>
                <a:cs typeface="Oswald"/>
                <a:sym typeface="Oswald"/>
              </a:defRPr>
            </a:lvl2pPr>
            <a:lvl3pPr marR="0" lvl="2" algn="ctr" rtl="0">
              <a:lnSpc>
                <a:spcPct val="100000"/>
              </a:lnSpc>
              <a:spcBef>
                <a:spcPts val="0"/>
              </a:spcBef>
              <a:spcAft>
                <a:spcPts val="0"/>
              </a:spcAft>
              <a:buClr>
                <a:schemeClr val="dk1"/>
              </a:buClr>
              <a:buSzPts val="3000"/>
              <a:buFont typeface="Oswald"/>
              <a:buNone/>
              <a:defRPr sz="3000" b="1" i="0" u="none" strike="noStrike" cap="none">
                <a:solidFill>
                  <a:schemeClr val="dk1"/>
                </a:solidFill>
                <a:latin typeface="Oswald"/>
                <a:ea typeface="Oswald"/>
                <a:cs typeface="Oswald"/>
                <a:sym typeface="Oswald"/>
              </a:defRPr>
            </a:lvl3pPr>
            <a:lvl4pPr marR="0" lvl="3" algn="ctr" rtl="0">
              <a:lnSpc>
                <a:spcPct val="100000"/>
              </a:lnSpc>
              <a:spcBef>
                <a:spcPts val="0"/>
              </a:spcBef>
              <a:spcAft>
                <a:spcPts val="0"/>
              </a:spcAft>
              <a:buClr>
                <a:schemeClr val="dk1"/>
              </a:buClr>
              <a:buSzPts val="3000"/>
              <a:buFont typeface="Oswald"/>
              <a:buNone/>
              <a:defRPr sz="3000" b="1" i="0" u="none" strike="noStrike" cap="none">
                <a:solidFill>
                  <a:schemeClr val="dk1"/>
                </a:solidFill>
                <a:latin typeface="Oswald"/>
                <a:ea typeface="Oswald"/>
                <a:cs typeface="Oswald"/>
                <a:sym typeface="Oswald"/>
              </a:defRPr>
            </a:lvl4pPr>
            <a:lvl5pPr marR="0" lvl="4" algn="ctr" rtl="0">
              <a:lnSpc>
                <a:spcPct val="100000"/>
              </a:lnSpc>
              <a:spcBef>
                <a:spcPts val="0"/>
              </a:spcBef>
              <a:spcAft>
                <a:spcPts val="0"/>
              </a:spcAft>
              <a:buClr>
                <a:schemeClr val="dk1"/>
              </a:buClr>
              <a:buSzPts val="3000"/>
              <a:buFont typeface="Oswald"/>
              <a:buNone/>
              <a:defRPr sz="3000" b="1" i="0" u="none" strike="noStrike" cap="none">
                <a:solidFill>
                  <a:schemeClr val="dk1"/>
                </a:solidFill>
                <a:latin typeface="Oswald"/>
                <a:ea typeface="Oswald"/>
                <a:cs typeface="Oswald"/>
                <a:sym typeface="Oswald"/>
              </a:defRPr>
            </a:lvl5pPr>
            <a:lvl6pPr marR="0" lvl="5" algn="ctr" rtl="0">
              <a:lnSpc>
                <a:spcPct val="100000"/>
              </a:lnSpc>
              <a:spcBef>
                <a:spcPts val="0"/>
              </a:spcBef>
              <a:spcAft>
                <a:spcPts val="0"/>
              </a:spcAft>
              <a:buClr>
                <a:schemeClr val="dk1"/>
              </a:buClr>
              <a:buSzPts val="3000"/>
              <a:buFont typeface="Oswald"/>
              <a:buNone/>
              <a:defRPr sz="3000" b="1" i="0" u="none" strike="noStrike" cap="none">
                <a:solidFill>
                  <a:schemeClr val="dk1"/>
                </a:solidFill>
                <a:latin typeface="Oswald"/>
                <a:ea typeface="Oswald"/>
                <a:cs typeface="Oswald"/>
                <a:sym typeface="Oswald"/>
              </a:defRPr>
            </a:lvl6pPr>
            <a:lvl7pPr marR="0" lvl="6" algn="ctr" rtl="0">
              <a:lnSpc>
                <a:spcPct val="100000"/>
              </a:lnSpc>
              <a:spcBef>
                <a:spcPts val="0"/>
              </a:spcBef>
              <a:spcAft>
                <a:spcPts val="0"/>
              </a:spcAft>
              <a:buClr>
                <a:schemeClr val="dk1"/>
              </a:buClr>
              <a:buSzPts val="3000"/>
              <a:buFont typeface="Oswald"/>
              <a:buNone/>
              <a:defRPr sz="3000" b="1" i="0" u="none" strike="noStrike" cap="none">
                <a:solidFill>
                  <a:schemeClr val="dk1"/>
                </a:solidFill>
                <a:latin typeface="Oswald"/>
                <a:ea typeface="Oswald"/>
                <a:cs typeface="Oswald"/>
                <a:sym typeface="Oswald"/>
              </a:defRPr>
            </a:lvl7pPr>
            <a:lvl8pPr marR="0" lvl="7" algn="ctr" rtl="0">
              <a:lnSpc>
                <a:spcPct val="100000"/>
              </a:lnSpc>
              <a:spcBef>
                <a:spcPts val="0"/>
              </a:spcBef>
              <a:spcAft>
                <a:spcPts val="0"/>
              </a:spcAft>
              <a:buClr>
                <a:schemeClr val="dk1"/>
              </a:buClr>
              <a:buSzPts val="3000"/>
              <a:buFont typeface="Oswald"/>
              <a:buNone/>
              <a:defRPr sz="3000" b="1" i="0" u="none" strike="noStrike" cap="none">
                <a:solidFill>
                  <a:schemeClr val="dk1"/>
                </a:solidFill>
                <a:latin typeface="Oswald"/>
                <a:ea typeface="Oswald"/>
                <a:cs typeface="Oswald"/>
                <a:sym typeface="Oswald"/>
              </a:defRPr>
            </a:lvl8pPr>
            <a:lvl9pPr marR="0" lvl="8" algn="ctr" rtl="0">
              <a:lnSpc>
                <a:spcPct val="100000"/>
              </a:lnSpc>
              <a:spcBef>
                <a:spcPts val="0"/>
              </a:spcBef>
              <a:spcAft>
                <a:spcPts val="0"/>
              </a:spcAft>
              <a:buClr>
                <a:schemeClr val="dk1"/>
              </a:buClr>
              <a:buSzPts val="3000"/>
              <a:buFont typeface="Oswald"/>
              <a:buNone/>
              <a:defRPr sz="3000" b="1" i="0" u="none" strike="noStrike" cap="none">
                <a:solidFill>
                  <a:schemeClr val="dk1"/>
                </a:solidFill>
                <a:latin typeface="Oswald"/>
                <a:ea typeface="Oswald"/>
                <a:cs typeface="Oswald"/>
                <a:sym typeface="Oswald"/>
              </a:defRPr>
            </a:lvl9pPr>
          </a:lstStyle>
          <a:p>
            <a:r>
              <a:rPr lang="en-CA" sz="1300">
                <a:solidFill>
                  <a:srgbClr val="7030A0"/>
                </a:solidFill>
              </a:rPr>
              <a:t>Innovation</a:t>
            </a:r>
          </a:p>
        </p:txBody>
      </p:sp>
      <p:sp>
        <p:nvSpPr>
          <p:cNvPr id="476" name="Rectangle 475">
            <a:extLst>
              <a:ext uri="{FF2B5EF4-FFF2-40B4-BE49-F238E27FC236}">
                <a16:creationId xmlns:a16="http://schemas.microsoft.com/office/drawing/2014/main" id="{70AECD5F-C2F1-5E6E-38E6-D3BCA9D19BE1}"/>
              </a:ext>
            </a:extLst>
          </p:cNvPr>
          <p:cNvSpPr/>
          <p:nvPr/>
        </p:nvSpPr>
        <p:spPr>
          <a:xfrm>
            <a:off x="7495174" y="3947392"/>
            <a:ext cx="2810845" cy="186612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1681D42E-7C05-C34A-3D19-6554FEE41AC6}"/>
              </a:ext>
            </a:extLst>
          </p:cNvPr>
          <p:cNvSpPr/>
          <p:nvPr/>
        </p:nvSpPr>
        <p:spPr>
          <a:xfrm>
            <a:off x="3380838" y="4192090"/>
            <a:ext cx="2810845" cy="186612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6FFD685-A8ED-124B-1E54-1EC19C8662E2}"/>
              </a:ext>
            </a:extLst>
          </p:cNvPr>
          <p:cNvSpPr/>
          <p:nvPr/>
        </p:nvSpPr>
        <p:spPr>
          <a:xfrm>
            <a:off x="-1810255" y="1094119"/>
            <a:ext cx="2810845" cy="186612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Rectangle 463">
            <a:extLst>
              <a:ext uri="{FF2B5EF4-FFF2-40B4-BE49-F238E27FC236}">
                <a16:creationId xmlns:a16="http://schemas.microsoft.com/office/drawing/2014/main" id="{444C682B-9E70-967E-2A8D-E4AE8574D28A}"/>
              </a:ext>
            </a:extLst>
          </p:cNvPr>
          <p:cNvSpPr/>
          <p:nvPr/>
        </p:nvSpPr>
        <p:spPr>
          <a:xfrm>
            <a:off x="517376" y="4475388"/>
            <a:ext cx="2810845" cy="186612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174C1CC-7C3A-E192-9254-4A201D2F8963}"/>
              </a:ext>
            </a:extLst>
          </p:cNvPr>
          <p:cNvSpPr txBox="1"/>
          <p:nvPr/>
        </p:nvSpPr>
        <p:spPr>
          <a:xfrm flipH="1">
            <a:off x="30960" y="895274"/>
            <a:ext cx="4729234" cy="1461939"/>
          </a:xfrm>
          <a:prstGeom prst="rect">
            <a:avLst/>
          </a:prstGeom>
          <a:noFill/>
        </p:spPr>
        <p:txBody>
          <a:bodyPr wrap="square" lIns="91440" tIns="45720" rIns="91440" bIns="45720" rtlCol="0" anchor="t">
            <a:spAutoFit/>
          </a:bodyPr>
          <a:lstStyle/>
          <a:p>
            <a:pPr algn="ctr"/>
            <a:r>
              <a:rPr lang="en-US" sz="1100">
                <a:solidFill>
                  <a:schemeClr val="bg1"/>
                </a:solidFill>
                <a:latin typeface="Bahnschrift"/>
                <a:ea typeface="Arimo"/>
                <a:cs typeface="Arimo"/>
              </a:rPr>
              <a:t>Target market of casual/first-time gym users rather than fitness enthusiasts – building a strong brand identity with the Judgement-Free Zone ethos</a:t>
            </a:r>
            <a:endParaRPr lang="en-US">
              <a:solidFill>
                <a:schemeClr val="bg1"/>
              </a:solidFill>
              <a:ea typeface="Arimo"/>
              <a:cs typeface="Arimo"/>
            </a:endParaRPr>
          </a:p>
          <a:p>
            <a:pPr algn="ctr"/>
            <a:endParaRPr lang="en-US" sz="600">
              <a:solidFill>
                <a:schemeClr val="bg1"/>
              </a:solidFill>
              <a:latin typeface="Bahnschrift"/>
              <a:ea typeface="Arimo"/>
              <a:cs typeface="Arimo"/>
            </a:endParaRPr>
          </a:p>
          <a:p>
            <a:pPr marL="171450" indent="-171450">
              <a:buFont typeface="Arial,Sans-Serif"/>
              <a:buChar char="•"/>
            </a:pPr>
            <a:r>
              <a:rPr lang="en-US" sz="1100" b="1">
                <a:solidFill>
                  <a:schemeClr val="bg1"/>
                </a:solidFill>
                <a:latin typeface="Bahnschrift"/>
                <a:ea typeface="Arimo"/>
                <a:cs typeface="Arimo"/>
              </a:rPr>
              <a:t>Strength</a:t>
            </a:r>
            <a:r>
              <a:rPr lang="en-US" sz="1100">
                <a:solidFill>
                  <a:schemeClr val="bg1"/>
                </a:solidFill>
                <a:latin typeface="Bahnschrift"/>
                <a:ea typeface="Arimo"/>
                <a:cs typeface="Arimo"/>
              </a:rPr>
              <a:t>: low membership costs starting at $15/month</a:t>
            </a:r>
            <a:r>
              <a:rPr lang="en-US" sz="1100" baseline="30000">
                <a:solidFill>
                  <a:srgbClr val="0097A7"/>
                </a:solidFill>
                <a:latin typeface="Bahnschrift"/>
                <a:ea typeface="Arimo"/>
                <a:cs typeface="Arimo"/>
                <a:hlinkClick r:id="rId3" action="ppaction://hlinksldjump">
                  <a:extLst>
                    <a:ext uri="{A12FA001-AC4F-418D-AE19-62706E023703}">
                      <ahyp:hlinkClr xmlns:ahyp="http://schemas.microsoft.com/office/drawing/2018/hyperlinkcolor" val="tx"/>
                    </a:ext>
                  </a:extLst>
                </a:hlinkClick>
              </a:rPr>
              <a:t>19</a:t>
            </a:r>
            <a:endParaRPr lang="en-US" sz="1100" baseline="30000">
              <a:solidFill>
                <a:srgbClr val="0097A7"/>
              </a:solidFill>
              <a:latin typeface="Bahnschrift"/>
              <a:ea typeface="Arimo"/>
              <a:cs typeface="Arimo"/>
            </a:endParaRPr>
          </a:p>
          <a:p>
            <a:pPr marL="171450" indent="-171450">
              <a:buFont typeface="Arial,Sans-Serif"/>
              <a:buChar char="•"/>
            </a:pPr>
            <a:r>
              <a:rPr lang="en-US" sz="1100" b="1">
                <a:solidFill>
                  <a:schemeClr val="bg1"/>
                </a:solidFill>
                <a:latin typeface="Bahnschrift"/>
                <a:ea typeface="Arimo"/>
                <a:cs typeface="Arimo"/>
              </a:rPr>
              <a:t>Weakness</a:t>
            </a:r>
            <a:r>
              <a:rPr lang="en-US" sz="1100">
                <a:solidFill>
                  <a:schemeClr val="bg1"/>
                </a:solidFill>
                <a:latin typeface="Bahnschrift"/>
                <a:ea typeface="Arimo"/>
                <a:cs typeface="Arimo"/>
              </a:rPr>
              <a:t>: low costs lead to perception of limited personal engagement and assistance</a:t>
            </a:r>
          </a:p>
          <a:p>
            <a:pPr marL="171450" indent="-171450">
              <a:buFont typeface="Arial,Sans-Serif"/>
              <a:buChar char="•"/>
            </a:pPr>
            <a:endParaRPr lang="en-US" sz="600">
              <a:solidFill>
                <a:schemeClr val="bg1"/>
              </a:solidFill>
              <a:latin typeface="Bahnschrift" panose="020B0502040204020203" pitchFamily="34" charset="0"/>
              <a:ea typeface="Arimo" panose="020B0604020202020204" charset="0"/>
              <a:cs typeface="Arimo" panose="020B0604020202020204" charset="0"/>
            </a:endParaRPr>
          </a:p>
          <a:p>
            <a:endParaRPr lang="en-US" sz="1100" u="sng">
              <a:solidFill>
                <a:schemeClr val="bg1"/>
              </a:solidFill>
              <a:latin typeface="Bahnschrift"/>
              <a:ea typeface="Arimo"/>
              <a:cs typeface="Arimo"/>
            </a:endParaRPr>
          </a:p>
        </p:txBody>
      </p:sp>
      <p:sp>
        <p:nvSpPr>
          <p:cNvPr id="6" name="Google Shape;492;p33">
            <a:extLst>
              <a:ext uri="{FF2B5EF4-FFF2-40B4-BE49-F238E27FC236}">
                <a16:creationId xmlns:a16="http://schemas.microsoft.com/office/drawing/2014/main" id="{B2DB4393-55BE-5A92-7F2B-AC5D1FF073B3}"/>
              </a:ext>
            </a:extLst>
          </p:cNvPr>
          <p:cNvSpPr/>
          <p:nvPr/>
        </p:nvSpPr>
        <p:spPr>
          <a:xfrm>
            <a:off x="129953" y="484283"/>
            <a:ext cx="481298" cy="454280"/>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92;p33">
            <a:extLst>
              <a:ext uri="{FF2B5EF4-FFF2-40B4-BE49-F238E27FC236}">
                <a16:creationId xmlns:a16="http://schemas.microsoft.com/office/drawing/2014/main" id="{EC7408D3-F0E7-6970-E9FF-37399C5DD584}"/>
              </a:ext>
            </a:extLst>
          </p:cNvPr>
          <p:cNvSpPr/>
          <p:nvPr/>
        </p:nvSpPr>
        <p:spPr>
          <a:xfrm>
            <a:off x="119384" y="2975385"/>
            <a:ext cx="481298" cy="454280"/>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92;p33">
            <a:extLst>
              <a:ext uri="{FF2B5EF4-FFF2-40B4-BE49-F238E27FC236}">
                <a16:creationId xmlns:a16="http://schemas.microsoft.com/office/drawing/2014/main" id="{1E458561-322A-F842-D156-19CDDD79D8B1}"/>
              </a:ext>
            </a:extLst>
          </p:cNvPr>
          <p:cNvSpPr/>
          <p:nvPr/>
        </p:nvSpPr>
        <p:spPr>
          <a:xfrm>
            <a:off x="8468237" y="2927120"/>
            <a:ext cx="481298" cy="454280"/>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TextBox 47">
            <a:extLst>
              <a:ext uri="{FF2B5EF4-FFF2-40B4-BE49-F238E27FC236}">
                <a16:creationId xmlns:a16="http://schemas.microsoft.com/office/drawing/2014/main" id="{E7F82B7F-F28A-8AFE-F165-E8812D64B7EA}"/>
              </a:ext>
            </a:extLst>
          </p:cNvPr>
          <p:cNvSpPr txBox="1"/>
          <p:nvPr/>
        </p:nvSpPr>
        <p:spPr>
          <a:xfrm>
            <a:off x="85942" y="3443097"/>
            <a:ext cx="4680904" cy="15388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solidFill>
                  <a:schemeClr val="bg1"/>
                </a:solidFill>
                <a:latin typeface="Bahnschrift"/>
                <a:ea typeface="Arimo"/>
                <a:cs typeface="Arimo"/>
              </a:rPr>
              <a:t>Development of PF app that allows members to track their progress, access workout plans, and engage with like-minded individuals</a:t>
            </a:r>
          </a:p>
          <a:p>
            <a:pPr marL="171450" indent="-171450">
              <a:buFont typeface="Arial,Sans-Serif"/>
              <a:buChar char="•"/>
            </a:pPr>
            <a:r>
              <a:rPr lang="en-US" sz="1100">
                <a:solidFill>
                  <a:schemeClr val="bg1"/>
                </a:solidFill>
                <a:latin typeface="Bahnschrift"/>
                <a:ea typeface="Arimo"/>
                <a:cs typeface="Arimo"/>
              </a:rPr>
              <a:t>Partnership with Huge, a global experience agency, to accelerate PF’s digital strategy</a:t>
            </a:r>
          </a:p>
          <a:p>
            <a:pPr marL="171450" indent="-171450">
              <a:buFont typeface="Arial,Sans-Serif"/>
              <a:buChar char="•"/>
            </a:pPr>
            <a:endParaRPr lang="en-US" sz="600">
              <a:solidFill>
                <a:schemeClr val="bg1"/>
              </a:solidFill>
              <a:latin typeface="Bahnschrift" panose="020B0502040204020203" pitchFamily="34" charset="0"/>
              <a:ea typeface="Arimo" panose="020B0604020202020204" charset="0"/>
              <a:cs typeface="Arimo" panose="020B0604020202020204" charset="0"/>
            </a:endParaRPr>
          </a:p>
          <a:p>
            <a:pPr marL="171450" indent="-171450">
              <a:buFont typeface="Arial,Sans-Serif"/>
              <a:buChar char="•"/>
            </a:pPr>
            <a:r>
              <a:rPr lang="en-US" sz="1100" b="1">
                <a:solidFill>
                  <a:schemeClr val="bg1"/>
                </a:solidFill>
                <a:latin typeface="Bahnschrift"/>
                <a:ea typeface="Arimo"/>
                <a:cs typeface="Arimo"/>
              </a:rPr>
              <a:t>Strength</a:t>
            </a:r>
            <a:r>
              <a:rPr lang="en-US" sz="1100">
                <a:solidFill>
                  <a:schemeClr val="bg1"/>
                </a:solidFill>
                <a:latin typeface="Bahnschrift"/>
                <a:ea typeface="Arimo"/>
                <a:cs typeface="Arimo"/>
              </a:rPr>
              <a:t>: continuous efforts to support member retention through customer engagement and loyalty</a:t>
            </a:r>
          </a:p>
          <a:p>
            <a:pPr marL="171450" indent="-171450">
              <a:buFont typeface="Arial,Sans-Serif"/>
              <a:buChar char="•"/>
            </a:pPr>
            <a:r>
              <a:rPr lang="en-US" sz="1100" b="1">
                <a:solidFill>
                  <a:schemeClr val="bg1"/>
                </a:solidFill>
                <a:latin typeface="Bahnschrift"/>
                <a:ea typeface="Arimo"/>
                <a:cs typeface="Arimo"/>
              </a:rPr>
              <a:t>Weakness</a:t>
            </a:r>
            <a:r>
              <a:rPr lang="en-US" sz="1100">
                <a:solidFill>
                  <a:schemeClr val="bg1"/>
                </a:solidFill>
                <a:latin typeface="Bahnschrift"/>
                <a:ea typeface="Arimo"/>
                <a:cs typeface="Arimo"/>
              </a:rPr>
              <a:t>: heavy reliance on technology increases the risk of data breaches</a:t>
            </a:r>
            <a:endParaRPr lang="en-US">
              <a:solidFill>
                <a:schemeClr val="bg1"/>
              </a:solidFill>
              <a:latin typeface="Bahnschrift"/>
              <a:ea typeface="Arimo"/>
              <a:cs typeface="Arimo"/>
            </a:endParaRPr>
          </a:p>
        </p:txBody>
      </p:sp>
      <p:sp>
        <p:nvSpPr>
          <p:cNvPr id="49" name="TextBox 48">
            <a:extLst>
              <a:ext uri="{FF2B5EF4-FFF2-40B4-BE49-F238E27FC236}">
                <a16:creationId xmlns:a16="http://schemas.microsoft.com/office/drawing/2014/main" id="{396A6E2B-1E32-7643-096E-9A6B7BB02691}"/>
              </a:ext>
            </a:extLst>
          </p:cNvPr>
          <p:cNvSpPr txBox="1"/>
          <p:nvPr/>
        </p:nvSpPr>
        <p:spPr>
          <a:xfrm>
            <a:off x="4794787" y="3324720"/>
            <a:ext cx="4552524" cy="1708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solidFill>
                  <a:schemeClr val="bg1"/>
                </a:solidFill>
                <a:latin typeface="Bahnschrift"/>
                <a:ea typeface="Arimo"/>
                <a:cs typeface="Arimo"/>
              </a:rPr>
              <a:t>Three distinct lines of business: licensing and selling franchises, owning and operating fitness </a:t>
            </a:r>
            <a:r>
              <a:rPr lang="en-US" sz="1100" err="1">
                <a:solidFill>
                  <a:schemeClr val="bg1"/>
                </a:solidFill>
                <a:latin typeface="Bahnschrift"/>
                <a:ea typeface="Arimo"/>
                <a:cs typeface="Arimo"/>
              </a:rPr>
              <a:t>centres</a:t>
            </a:r>
            <a:r>
              <a:rPr lang="en-US" sz="1100">
                <a:solidFill>
                  <a:schemeClr val="bg1"/>
                </a:solidFill>
                <a:latin typeface="Bahnschrift"/>
                <a:ea typeface="Arimo"/>
                <a:cs typeface="Arimo"/>
              </a:rPr>
              <a:t>, selling </a:t>
            </a:r>
            <a:endParaRPr lang="en-US">
              <a:solidFill>
                <a:schemeClr val="bg1"/>
              </a:solidFill>
            </a:endParaRPr>
          </a:p>
          <a:p>
            <a:pPr algn="ctr"/>
            <a:r>
              <a:rPr lang="en-US" sz="1100">
                <a:solidFill>
                  <a:schemeClr val="bg1"/>
                </a:solidFill>
                <a:latin typeface="Bahnschrift"/>
                <a:ea typeface="Arimo"/>
                <a:cs typeface="Arimo"/>
              </a:rPr>
              <a:t>fitness-related equipment and products</a:t>
            </a:r>
            <a:endParaRPr lang="en-US">
              <a:solidFill>
                <a:schemeClr val="bg1"/>
              </a:solidFill>
            </a:endParaRPr>
          </a:p>
          <a:p>
            <a:pPr algn="ctr"/>
            <a:endParaRPr lang="en-US" sz="600">
              <a:solidFill>
                <a:schemeClr val="bg1"/>
              </a:solidFill>
              <a:latin typeface="Bahnschrift" panose="020B0502040204020203" pitchFamily="34" charset="0"/>
              <a:ea typeface="Arimo" panose="020B0604020202020204" charset="0"/>
              <a:cs typeface="Arimo" panose="020B0604020202020204" charset="0"/>
            </a:endParaRPr>
          </a:p>
          <a:p>
            <a:pPr marL="171450" indent="-171450">
              <a:buFont typeface="Arial,Sans-Serif"/>
              <a:buChar char="•"/>
            </a:pPr>
            <a:r>
              <a:rPr lang="en-US" sz="1100" b="1">
                <a:solidFill>
                  <a:schemeClr val="bg1"/>
                </a:solidFill>
                <a:latin typeface="Bahnschrift"/>
                <a:ea typeface="Arimo"/>
                <a:cs typeface="Arimo"/>
              </a:rPr>
              <a:t>Strength</a:t>
            </a:r>
            <a:r>
              <a:rPr lang="en-US" sz="1100">
                <a:solidFill>
                  <a:schemeClr val="bg1"/>
                </a:solidFill>
                <a:latin typeface="Bahnschrift"/>
                <a:ea typeface="Arimo"/>
                <a:cs typeface="Arimo"/>
              </a:rPr>
              <a:t>: franchise model enables rapid expansion</a:t>
            </a:r>
          </a:p>
          <a:p>
            <a:pPr marL="171450" indent="-171450">
              <a:buFont typeface="Arial,Sans-Serif"/>
              <a:buChar char="•"/>
            </a:pPr>
            <a:r>
              <a:rPr lang="en-US" sz="1100" b="1">
                <a:solidFill>
                  <a:schemeClr val="bg1"/>
                </a:solidFill>
                <a:latin typeface="Bahnschrift"/>
                <a:ea typeface="Arimo"/>
                <a:cs typeface="Arimo"/>
              </a:rPr>
              <a:t>Weakness</a:t>
            </a:r>
            <a:r>
              <a:rPr lang="en-US" sz="1100">
                <a:solidFill>
                  <a:schemeClr val="bg1"/>
                </a:solidFill>
                <a:latin typeface="Bahnschrift"/>
                <a:ea typeface="Arimo"/>
                <a:cs typeface="Arimo"/>
              </a:rPr>
              <a:t>: inconsistencies in quality, service and customer experience across different locations</a:t>
            </a:r>
          </a:p>
          <a:p>
            <a:pPr marL="171450" indent="-171450">
              <a:buFont typeface="Arial,Sans-Serif"/>
              <a:buChar char="•"/>
            </a:pPr>
            <a:endParaRPr lang="en-US" sz="1100" u="sng">
              <a:solidFill>
                <a:schemeClr val="bg1"/>
              </a:solidFill>
              <a:latin typeface="Bahnschrift"/>
              <a:ea typeface="Arimo"/>
              <a:cs typeface="Arimo"/>
            </a:endParaRPr>
          </a:p>
          <a:p>
            <a:endParaRPr lang="en-US" sz="1100" u="sng">
              <a:solidFill>
                <a:schemeClr val="bg1"/>
              </a:solidFill>
              <a:latin typeface="Bahnschrift"/>
              <a:ea typeface="Arimo"/>
              <a:cs typeface="Arimo"/>
            </a:endParaRPr>
          </a:p>
          <a:p>
            <a:pPr algn="ctr"/>
            <a:endParaRPr lang="en-US" sz="1100">
              <a:solidFill>
                <a:schemeClr val="bg1"/>
              </a:solidFill>
              <a:latin typeface="Bahnschrift" panose="020B0502040204020203" pitchFamily="34" charset="0"/>
              <a:ea typeface="Arimo" panose="020B0604020202020204" charset="0"/>
              <a:cs typeface="Arimo" panose="020B0604020202020204" charset="0"/>
            </a:endParaRPr>
          </a:p>
        </p:txBody>
      </p:sp>
      <p:sp>
        <p:nvSpPr>
          <p:cNvPr id="53" name="Rectangle 52">
            <a:extLst>
              <a:ext uri="{FF2B5EF4-FFF2-40B4-BE49-F238E27FC236}">
                <a16:creationId xmlns:a16="http://schemas.microsoft.com/office/drawing/2014/main" id="{942BF49D-C367-BCFD-F742-D0B9B877BD1A}"/>
              </a:ext>
            </a:extLst>
          </p:cNvPr>
          <p:cNvSpPr/>
          <p:nvPr/>
        </p:nvSpPr>
        <p:spPr>
          <a:xfrm>
            <a:off x="8363189" y="176160"/>
            <a:ext cx="2810845" cy="186612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5B6F0672-2287-3AA2-2D7F-1C2FE2035EF5}"/>
              </a:ext>
            </a:extLst>
          </p:cNvPr>
          <p:cNvSpPr txBox="1"/>
          <p:nvPr/>
        </p:nvSpPr>
        <p:spPr>
          <a:xfrm>
            <a:off x="4935323" y="977987"/>
            <a:ext cx="4411619"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solidFill>
                  <a:schemeClr val="bg1"/>
                </a:solidFill>
                <a:latin typeface="Bahnschrift"/>
                <a:ea typeface="Arimo"/>
                <a:cs typeface="Arimo"/>
              </a:rPr>
              <a:t>Generates revenue from three primary sources: franchises, corporate-owned stores, and equipment</a:t>
            </a:r>
            <a:endParaRPr lang="en-US">
              <a:solidFill>
                <a:schemeClr val="bg1"/>
              </a:solidFill>
            </a:endParaRPr>
          </a:p>
          <a:p>
            <a:pPr algn="ctr"/>
            <a:endParaRPr lang="en-US" sz="600">
              <a:solidFill>
                <a:schemeClr val="bg1"/>
              </a:solidFill>
              <a:latin typeface="Bahnschrift" panose="020B0502040204020203" pitchFamily="34" charset="0"/>
              <a:ea typeface="Arimo" panose="020B0604020202020204" charset="0"/>
              <a:cs typeface="Arimo" panose="020B0604020202020204" charset="0"/>
            </a:endParaRPr>
          </a:p>
          <a:p>
            <a:pPr marL="171450" indent="-171450">
              <a:buFont typeface="Arial,Sans-Serif"/>
              <a:buChar char="•"/>
            </a:pPr>
            <a:r>
              <a:rPr lang="en-US" sz="1100" b="1">
                <a:solidFill>
                  <a:schemeClr val="bg1"/>
                </a:solidFill>
                <a:latin typeface="Bahnschrift"/>
                <a:ea typeface="Arimo"/>
                <a:cs typeface="Arimo"/>
              </a:rPr>
              <a:t>Strength</a:t>
            </a:r>
            <a:r>
              <a:rPr lang="en-US" sz="1100">
                <a:solidFill>
                  <a:schemeClr val="bg1"/>
                </a:solidFill>
                <a:latin typeface="Bahnschrift"/>
                <a:ea typeface="Arimo"/>
                <a:cs typeface="Arimo"/>
              </a:rPr>
              <a:t>: diversified revenue streams and economies of scale</a:t>
            </a:r>
          </a:p>
          <a:p>
            <a:pPr marL="171450" indent="-171450">
              <a:buFont typeface="Arial,Sans-Serif"/>
              <a:buChar char="•"/>
            </a:pPr>
            <a:r>
              <a:rPr lang="en-US" sz="1100" b="1">
                <a:solidFill>
                  <a:schemeClr val="bg1"/>
                </a:solidFill>
                <a:latin typeface="Bahnschrift"/>
                <a:ea typeface="Arimo"/>
                <a:cs typeface="Arimo"/>
              </a:rPr>
              <a:t>Weakness</a:t>
            </a:r>
            <a:r>
              <a:rPr lang="en-US" sz="1100">
                <a:solidFill>
                  <a:schemeClr val="bg1"/>
                </a:solidFill>
                <a:latin typeface="Bahnschrift"/>
                <a:ea typeface="Arimo"/>
                <a:cs typeface="Arimo"/>
              </a:rPr>
              <a:t>: overreliance on USA market (</a:t>
            </a:r>
            <a:r>
              <a:rPr lang="en-US" sz="1100" b="1">
                <a:solidFill>
                  <a:srgbClr val="7030A0"/>
                </a:solidFill>
                <a:latin typeface="Bahnschrift"/>
                <a:ea typeface="Arimo"/>
                <a:cs typeface="Arimo"/>
              </a:rPr>
              <a:t>2,304 clubs in the USA</a:t>
            </a:r>
            <a:r>
              <a:rPr lang="en-US" sz="1100" baseline="30000">
                <a:solidFill>
                  <a:srgbClr val="0097A7"/>
                </a:solidFill>
                <a:latin typeface="Bahnschrift"/>
                <a:hlinkClick r:id="rId3" action="ppaction://hlinksldjump">
                  <a:extLst>
                    <a:ext uri="{A12FA001-AC4F-418D-AE19-62706E023703}">
                      <ahyp:hlinkClr xmlns:ahyp="http://schemas.microsoft.com/office/drawing/2018/hyperlinkcolor" val="tx"/>
                    </a:ext>
                  </a:extLst>
                </a:hlinkClick>
              </a:rPr>
              <a:t>22</a:t>
            </a:r>
            <a:r>
              <a:rPr lang="en-US" sz="1100">
                <a:solidFill>
                  <a:schemeClr val="bg1"/>
                </a:solidFill>
                <a:latin typeface="Bahnschrift"/>
                <a:ea typeface="Arimo"/>
                <a:cs typeface="Arimo"/>
              </a:rPr>
              <a:t>) decreases revenue during economic downturns </a:t>
            </a:r>
            <a:endParaRPr lang="en-US" sz="1100">
              <a:solidFill>
                <a:schemeClr val="bg1"/>
              </a:solidFill>
              <a:latin typeface="Bahnschrift" panose="020B0502040204020203" pitchFamily="34" charset="0"/>
              <a:ea typeface="Arimo" panose="020B0604020202020204" charset="0"/>
              <a:cs typeface="Arimo" panose="020B0604020202020204" charset="0"/>
            </a:endParaRPr>
          </a:p>
          <a:p>
            <a:pPr marL="171450" indent="-171450">
              <a:buFont typeface="Arial,Sans-Serif"/>
              <a:buChar char="•"/>
            </a:pPr>
            <a:endParaRPr lang="en-US" sz="600">
              <a:solidFill>
                <a:schemeClr val="bg1"/>
              </a:solidFill>
              <a:latin typeface="Bahnschrift" panose="020B0502040204020203" pitchFamily="34" charset="0"/>
              <a:ea typeface="Arimo" panose="020B0604020202020204" charset="0"/>
              <a:cs typeface="Arimo" panose="020B0604020202020204" charset="0"/>
            </a:endParaRPr>
          </a:p>
          <a:p>
            <a:endParaRPr lang="en-US" sz="1100" u="sng">
              <a:solidFill>
                <a:schemeClr val="bg1"/>
              </a:solidFill>
              <a:latin typeface="Bahnschrift"/>
              <a:ea typeface="Arimo"/>
              <a:cs typeface="Arimo"/>
            </a:endParaRPr>
          </a:p>
        </p:txBody>
      </p:sp>
      <p:sp>
        <p:nvSpPr>
          <p:cNvPr id="59" name="Google Shape;492;p33">
            <a:extLst>
              <a:ext uri="{FF2B5EF4-FFF2-40B4-BE49-F238E27FC236}">
                <a16:creationId xmlns:a16="http://schemas.microsoft.com/office/drawing/2014/main" id="{D0935100-CAB7-1443-5385-F5CEE6DEF25B}"/>
              </a:ext>
            </a:extLst>
          </p:cNvPr>
          <p:cNvSpPr/>
          <p:nvPr/>
        </p:nvSpPr>
        <p:spPr>
          <a:xfrm>
            <a:off x="8490218" y="461428"/>
            <a:ext cx="481298" cy="454280"/>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868;p46">
            <a:extLst>
              <a:ext uri="{FF2B5EF4-FFF2-40B4-BE49-F238E27FC236}">
                <a16:creationId xmlns:a16="http://schemas.microsoft.com/office/drawing/2014/main" id="{037BF6DE-3AE5-E5A0-0550-6270BC97D791}"/>
              </a:ext>
            </a:extLst>
          </p:cNvPr>
          <p:cNvGrpSpPr/>
          <p:nvPr/>
        </p:nvGrpSpPr>
        <p:grpSpPr>
          <a:xfrm>
            <a:off x="8561684" y="513084"/>
            <a:ext cx="315955" cy="300222"/>
            <a:chOff x="6210122" y="1335323"/>
            <a:chExt cx="315955" cy="300222"/>
          </a:xfrm>
        </p:grpSpPr>
        <p:sp>
          <p:nvSpPr>
            <p:cNvPr id="448" name="Google Shape;869;p46">
              <a:extLst>
                <a:ext uri="{FF2B5EF4-FFF2-40B4-BE49-F238E27FC236}">
                  <a16:creationId xmlns:a16="http://schemas.microsoft.com/office/drawing/2014/main" id="{1F657724-4A79-C164-0A0D-C8897E958489}"/>
                </a:ext>
              </a:extLst>
            </p:cNvPr>
            <p:cNvSpPr/>
            <p:nvPr/>
          </p:nvSpPr>
          <p:spPr>
            <a:xfrm>
              <a:off x="6403515" y="1366553"/>
              <a:ext cx="98832" cy="131736"/>
            </a:xfrm>
            <a:custGeom>
              <a:avLst/>
              <a:gdLst/>
              <a:ahLst/>
              <a:cxnLst/>
              <a:rect l="l" t="t" r="r" b="b"/>
              <a:pathLst>
                <a:path w="4190" h="5585" extrusionOk="0">
                  <a:moveTo>
                    <a:pt x="2102" y="373"/>
                  </a:moveTo>
                  <a:cubicBezTo>
                    <a:pt x="2156" y="373"/>
                    <a:pt x="2210" y="395"/>
                    <a:pt x="2254" y="440"/>
                  </a:cubicBezTo>
                  <a:lnTo>
                    <a:pt x="3782" y="1968"/>
                  </a:lnTo>
                  <a:cubicBezTo>
                    <a:pt x="3782" y="1968"/>
                    <a:pt x="3782" y="1968"/>
                    <a:pt x="3782" y="1981"/>
                  </a:cubicBezTo>
                  <a:lnTo>
                    <a:pt x="3502" y="2274"/>
                  </a:lnTo>
                  <a:lnTo>
                    <a:pt x="3477" y="2274"/>
                  </a:lnTo>
                  <a:lnTo>
                    <a:pt x="2636" y="1433"/>
                  </a:lnTo>
                  <a:cubicBezTo>
                    <a:pt x="2602" y="1390"/>
                    <a:pt x="2549" y="1370"/>
                    <a:pt x="2499" y="1370"/>
                  </a:cubicBezTo>
                  <a:cubicBezTo>
                    <a:pt x="2476" y="1370"/>
                    <a:pt x="2453" y="1374"/>
                    <a:pt x="2433" y="1382"/>
                  </a:cubicBezTo>
                  <a:cubicBezTo>
                    <a:pt x="2356" y="1420"/>
                    <a:pt x="2318" y="1484"/>
                    <a:pt x="2318" y="1560"/>
                  </a:cubicBezTo>
                  <a:lnTo>
                    <a:pt x="2318" y="5202"/>
                  </a:lnTo>
                  <a:cubicBezTo>
                    <a:pt x="2318" y="5202"/>
                    <a:pt x="2305" y="5215"/>
                    <a:pt x="2305" y="5215"/>
                  </a:cubicBezTo>
                  <a:lnTo>
                    <a:pt x="1898" y="5215"/>
                  </a:lnTo>
                  <a:cubicBezTo>
                    <a:pt x="1898" y="5215"/>
                    <a:pt x="1885" y="5202"/>
                    <a:pt x="1885" y="5202"/>
                  </a:cubicBezTo>
                  <a:lnTo>
                    <a:pt x="1885" y="1560"/>
                  </a:lnTo>
                  <a:cubicBezTo>
                    <a:pt x="1885" y="1484"/>
                    <a:pt x="1834" y="1420"/>
                    <a:pt x="1771" y="1382"/>
                  </a:cubicBezTo>
                  <a:cubicBezTo>
                    <a:pt x="1754" y="1382"/>
                    <a:pt x="1737" y="1377"/>
                    <a:pt x="1723" y="1377"/>
                  </a:cubicBezTo>
                  <a:cubicBezTo>
                    <a:pt x="1717" y="1377"/>
                    <a:pt x="1711" y="1378"/>
                    <a:pt x="1707" y="1382"/>
                  </a:cubicBezTo>
                  <a:cubicBezTo>
                    <a:pt x="1656" y="1382"/>
                    <a:pt x="1605" y="1395"/>
                    <a:pt x="1567" y="1433"/>
                  </a:cubicBezTo>
                  <a:lnTo>
                    <a:pt x="726" y="2274"/>
                  </a:lnTo>
                  <a:lnTo>
                    <a:pt x="714" y="2274"/>
                  </a:lnTo>
                  <a:lnTo>
                    <a:pt x="434" y="1981"/>
                  </a:lnTo>
                  <a:cubicBezTo>
                    <a:pt x="421" y="1981"/>
                    <a:pt x="421" y="1968"/>
                    <a:pt x="434" y="1968"/>
                  </a:cubicBezTo>
                  <a:lnTo>
                    <a:pt x="421" y="1968"/>
                  </a:lnTo>
                  <a:lnTo>
                    <a:pt x="1949" y="440"/>
                  </a:lnTo>
                  <a:cubicBezTo>
                    <a:pt x="1993" y="395"/>
                    <a:pt x="2047" y="373"/>
                    <a:pt x="2102" y="373"/>
                  </a:cubicBezTo>
                  <a:close/>
                  <a:moveTo>
                    <a:pt x="2102" y="1"/>
                  </a:moveTo>
                  <a:cubicBezTo>
                    <a:pt x="1949" y="1"/>
                    <a:pt x="1796" y="58"/>
                    <a:pt x="1681" y="173"/>
                  </a:cubicBezTo>
                  <a:lnTo>
                    <a:pt x="153" y="1701"/>
                  </a:lnTo>
                  <a:cubicBezTo>
                    <a:pt x="1" y="1853"/>
                    <a:pt x="1" y="2095"/>
                    <a:pt x="153" y="2248"/>
                  </a:cubicBezTo>
                  <a:lnTo>
                    <a:pt x="446" y="2528"/>
                  </a:lnTo>
                  <a:cubicBezTo>
                    <a:pt x="523" y="2605"/>
                    <a:pt x="621" y="2643"/>
                    <a:pt x="720" y="2643"/>
                  </a:cubicBezTo>
                  <a:cubicBezTo>
                    <a:pt x="819" y="2643"/>
                    <a:pt x="917" y="2605"/>
                    <a:pt x="994" y="2528"/>
                  </a:cubicBezTo>
                  <a:lnTo>
                    <a:pt x="1516" y="2006"/>
                  </a:lnTo>
                  <a:lnTo>
                    <a:pt x="1516" y="5202"/>
                  </a:lnTo>
                  <a:cubicBezTo>
                    <a:pt x="1516" y="5406"/>
                    <a:pt x="1681" y="5584"/>
                    <a:pt x="1898" y="5584"/>
                  </a:cubicBezTo>
                  <a:lnTo>
                    <a:pt x="2305" y="5584"/>
                  </a:lnTo>
                  <a:cubicBezTo>
                    <a:pt x="2522" y="5584"/>
                    <a:pt x="2687" y="5406"/>
                    <a:pt x="2687" y="5202"/>
                  </a:cubicBezTo>
                  <a:lnTo>
                    <a:pt x="2687" y="2019"/>
                  </a:lnTo>
                  <a:lnTo>
                    <a:pt x="3209" y="2541"/>
                  </a:lnTo>
                  <a:cubicBezTo>
                    <a:pt x="3286" y="2611"/>
                    <a:pt x="3384" y="2646"/>
                    <a:pt x="3483" y="2646"/>
                  </a:cubicBezTo>
                  <a:cubicBezTo>
                    <a:pt x="3582" y="2646"/>
                    <a:pt x="3681" y="2611"/>
                    <a:pt x="3757" y="2541"/>
                  </a:cubicBezTo>
                  <a:lnTo>
                    <a:pt x="4050" y="2248"/>
                  </a:lnTo>
                  <a:cubicBezTo>
                    <a:pt x="4190" y="2095"/>
                    <a:pt x="4190" y="1853"/>
                    <a:pt x="4050" y="1701"/>
                  </a:cubicBezTo>
                  <a:lnTo>
                    <a:pt x="2522" y="173"/>
                  </a:lnTo>
                  <a:cubicBezTo>
                    <a:pt x="2407" y="58"/>
                    <a:pt x="2254" y="1"/>
                    <a:pt x="2102" y="1"/>
                  </a:cubicBezTo>
                  <a:close/>
                </a:path>
              </a:pathLst>
            </a:custGeom>
            <a:solidFill>
              <a:schemeClr val="lt2"/>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870;p46">
              <a:extLst>
                <a:ext uri="{FF2B5EF4-FFF2-40B4-BE49-F238E27FC236}">
                  <a16:creationId xmlns:a16="http://schemas.microsoft.com/office/drawing/2014/main" id="{2DD4AA40-EDB5-60BE-4480-B61403E6F6DA}"/>
                </a:ext>
              </a:extLst>
            </p:cNvPr>
            <p:cNvSpPr/>
            <p:nvPr/>
          </p:nvSpPr>
          <p:spPr>
            <a:xfrm>
              <a:off x="6297490" y="1335323"/>
              <a:ext cx="97039" cy="127207"/>
            </a:xfrm>
            <a:custGeom>
              <a:avLst/>
              <a:gdLst/>
              <a:ahLst/>
              <a:cxnLst/>
              <a:rect l="l" t="t" r="r" b="b"/>
              <a:pathLst>
                <a:path w="4114" h="5393" extrusionOk="0">
                  <a:moveTo>
                    <a:pt x="2059" y="0"/>
                  </a:moveTo>
                  <a:cubicBezTo>
                    <a:pt x="1908" y="0"/>
                    <a:pt x="1758" y="58"/>
                    <a:pt x="1643" y="172"/>
                  </a:cubicBezTo>
                  <a:lnTo>
                    <a:pt x="115" y="1700"/>
                  </a:lnTo>
                  <a:cubicBezTo>
                    <a:pt x="39" y="1764"/>
                    <a:pt x="1" y="1866"/>
                    <a:pt x="1" y="1968"/>
                  </a:cubicBezTo>
                  <a:cubicBezTo>
                    <a:pt x="1" y="2070"/>
                    <a:pt x="39" y="2171"/>
                    <a:pt x="115" y="2248"/>
                  </a:cubicBezTo>
                  <a:lnTo>
                    <a:pt x="408" y="2528"/>
                  </a:lnTo>
                  <a:cubicBezTo>
                    <a:pt x="478" y="2604"/>
                    <a:pt x="577" y="2643"/>
                    <a:pt x="677" y="2643"/>
                  </a:cubicBezTo>
                  <a:cubicBezTo>
                    <a:pt x="777" y="2643"/>
                    <a:pt x="879" y="2604"/>
                    <a:pt x="956" y="2528"/>
                  </a:cubicBezTo>
                  <a:lnTo>
                    <a:pt x="1478" y="2006"/>
                  </a:lnTo>
                  <a:lnTo>
                    <a:pt x="1478" y="3343"/>
                  </a:lnTo>
                  <a:cubicBezTo>
                    <a:pt x="1478" y="3470"/>
                    <a:pt x="1570" y="3534"/>
                    <a:pt x="1662" y="3534"/>
                  </a:cubicBezTo>
                  <a:cubicBezTo>
                    <a:pt x="1755" y="3534"/>
                    <a:pt x="1847" y="3470"/>
                    <a:pt x="1847" y="3343"/>
                  </a:cubicBezTo>
                  <a:lnTo>
                    <a:pt x="1847" y="1547"/>
                  </a:lnTo>
                  <a:cubicBezTo>
                    <a:pt x="1847" y="1436"/>
                    <a:pt x="1755" y="1365"/>
                    <a:pt x="1660" y="1365"/>
                  </a:cubicBezTo>
                  <a:cubicBezTo>
                    <a:pt x="1614" y="1365"/>
                    <a:pt x="1566" y="1382"/>
                    <a:pt x="1529" y="1420"/>
                  </a:cubicBezTo>
                  <a:lnTo>
                    <a:pt x="688" y="2261"/>
                  </a:lnTo>
                  <a:lnTo>
                    <a:pt x="663" y="2261"/>
                  </a:lnTo>
                  <a:lnTo>
                    <a:pt x="383" y="1980"/>
                  </a:lnTo>
                  <a:cubicBezTo>
                    <a:pt x="383" y="1980"/>
                    <a:pt x="383" y="1968"/>
                    <a:pt x="383" y="1968"/>
                  </a:cubicBezTo>
                  <a:lnTo>
                    <a:pt x="383" y="1955"/>
                  </a:lnTo>
                  <a:lnTo>
                    <a:pt x="1911" y="427"/>
                  </a:lnTo>
                  <a:cubicBezTo>
                    <a:pt x="1949" y="389"/>
                    <a:pt x="2003" y="370"/>
                    <a:pt x="2059" y="370"/>
                  </a:cubicBezTo>
                  <a:cubicBezTo>
                    <a:pt x="2114" y="370"/>
                    <a:pt x="2172" y="389"/>
                    <a:pt x="2216" y="427"/>
                  </a:cubicBezTo>
                  <a:lnTo>
                    <a:pt x="3744" y="1955"/>
                  </a:lnTo>
                  <a:cubicBezTo>
                    <a:pt x="3744" y="1955"/>
                    <a:pt x="3744" y="1968"/>
                    <a:pt x="3744" y="1968"/>
                  </a:cubicBezTo>
                  <a:cubicBezTo>
                    <a:pt x="3744" y="1968"/>
                    <a:pt x="3744" y="1980"/>
                    <a:pt x="3744" y="1980"/>
                  </a:cubicBezTo>
                  <a:lnTo>
                    <a:pt x="3451" y="2261"/>
                  </a:lnTo>
                  <a:lnTo>
                    <a:pt x="3439" y="2261"/>
                  </a:lnTo>
                  <a:lnTo>
                    <a:pt x="2598" y="1433"/>
                  </a:lnTo>
                  <a:cubicBezTo>
                    <a:pt x="2561" y="1391"/>
                    <a:pt x="2513" y="1372"/>
                    <a:pt x="2467" y="1372"/>
                  </a:cubicBezTo>
                  <a:cubicBezTo>
                    <a:pt x="2372" y="1372"/>
                    <a:pt x="2280" y="1449"/>
                    <a:pt x="2280" y="1560"/>
                  </a:cubicBezTo>
                  <a:lnTo>
                    <a:pt x="2280" y="5011"/>
                  </a:lnTo>
                  <a:cubicBezTo>
                    <a:pt x="2280" y="5011"/>
                    <a:pt x="2267" y="5024"/>
                    <a:pt x="2267" y="5024"/>
                  </a:cubicBezTo>
                  <a:lnTo>
                    <a:pt x="1860" y="5024"/>
                  </a:lnTo>
                  <a:cubicBezTo>
                    <a:pt x="1847" y="5024"/>
                    <a:pt x="1847" y="5011"/>
                    <a:pt x="1847" y="5011"/>
                  </a:cubicBezTo>
                  <a:lnTo>
                    <a:pt x="1847" y="4221"/>
                  </a:lnTo>
                  <a:cubicBezTo>
                    <a:pt x="1847" y="4094"/>
                    <a:pt x="1755" y="4030"/>
                    <a:pt x="1662" y="4030"/>
                  </a:cubicBezTo>
                  <a:cubicBezTo>
                    <a:pt x="1570" y="4030"/>
                    <a:pt x="1478" y="4094"/>
                    <a:pt x="1478" y="4221"/>
                  </a:cubicBezTo>
                  <a:lnTo>
                    <a:pt x="1478" y="5011"/>
                  </a:lnTo>
                  <a:cubicBezTo>
                    <a:pt x="1478" y="5215"/>
                    <a:pt x="1643" y="5393"/>
                    <a:pt x="1860" y="5393"/>
                  </a:cubicBezTo>
                  <a:lnTo>
                    <a:pt x="2267" y="5393"/>
                  </a:lnTo>
                  <a:cubicBezTo>
                    <a:pt x="2471" y="5393"/>
                    <a:pt x="2649" y="5215"/>
                    <a:pt x="2649" y="5011"/>
                  </a:cubicBezTo>
                  <a:lnTo>
                    <a:pt x="2649" y="2006"/>
                  </a:lnTo>
                  <a:lnTo>
                    <a:pt x="3171" y="2528"/>
                  </a:lnTo>
                  <a:cubicBezTo>
                    <a:pt x="3248" y="2604"/>
                    <a:pt x="3346" y="2643"/>
                    <a:pt x="3445" y="2643"/>
                  </a:cubicBezTo>
                  <a:cubicBezTo>
                    <a:pt x="3544" y="2643"/>
                    <a:pt x="3642" y="2604"/>
                    <a:pt x="3719" y="2528"/>
                  </a:cubicBezTo>
                  <a:lnTo>
                    <a:pt x="3999" y="2248"/>
                  </a:lnTo>
                  <a:cubicBezTo>
                    <a:pt x="4075" y="2171"/>
                    <a:pt x="4114" y="2070"/>
                    <a:pt x="4114" y="1968"/>
                  </a:cubicBezTo>
                  <a:cubicBezTo>
                    <a:pt x="4114" y="1866"/>
                    <a:pt x="4075" y="1764"/>
                    <a:pt x="4012" y="1700"/>
                  </a:cubicBezTo>
                  <a:lnTo>
                    <a:pt x="2484" y="172"/>
                  </a:lnTo>
                  <a:cubicBezTo>
                    <a:pt x="2363" y="58"/>
                    <a:pt x="2210" y="0"/>
                    <a:pt x="2059" y="0"/>
                  </a:cubicBezTo>
                  <a:close/>
                </a:path>
              </a:pathLst>
            </a:custGeom>
            <a:solidFill>
              <a:schemeClr val="lt2"/>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871;p46">
              <a:extLst>
                <a:ext uri="{FF2B5EF4-FFF2-40B4-BE49-F238E27FC236}">
                  <a16:creationId xmlns:a16="http://schemas.microsoft.com/office/drawing/2014/main" id="{324DA56C-0908-AEA6-8AB7-12DE722C4090}"/>
                </a:ext>
              </a:extLst>
            </p:cNvPr>
            <p:cNvSpPr/>
            <p:nvPr/>
          </p:nvSpPr>
          <p:spPr>
            <a:xfrm>
              <a:off x="6210122" y="1472956"/>
              <a:ext cx="315955" cy="162589"/>
            </a:xfrm>
            <a:custGeom>
              <a:avLst/>
              <a:gdLst/>
              <a:ahLst/>
              <a:cxnLst/>
              <a:rect l="l" t="t" r="r" b="b"/>
              <a:pathLst>
                <a:path w="13395" h="6893" extrusionOk="0">
                  <a:moveTo>
                    <a:pt x="12771" y="2066"/>
                  </a:moveTo>
                  <a:cubicBezTo>
                    <a:pt x="12771" y="2066"/>
                    <a:pt x="12784" y="2079"/>
                    <a:pt x="12784" y="2092"/>
                  </a:cubicBezTo>
                  <a:lnTo>
                    <a:pt x="12784" y="2487"/>
                  </a:lnTo>
                  <a:cubicBezTo>
                    <a:pt x="12784" y="2487"/>
                    <a:pt x="12771" y="2499"/>
                    <a:pt x="12771" y="2499"/>
                  </a:cubicBezTo>
                  <a:lnTo>
                    <a:pt x="11459" y="2499"/>
                  </a:lnTo>
                  <a:cubicBezTo>
                    <a:pt x="11451" y="2499"/>
                    <a:pt x="11443" y="2498"/>
                    <a:pt x="11435" y="2498"/>
                  </a:cubicBezTo>
                  <a:cubicBezTo>
                    <a:pt x="11187" y="2498"/>
                    <a:pt x="11187" y="2870"/>
                    <a:pt x="11435" y="2870"/>
                  </a:cubicBezTo>
                  <a:cubicBezTo>
                    <a:pt x="11443" y="2870"/>
                    <a:pt x="11451" y="2869"/>
                    <a:pt x="11459" y="2869"/>
                  </a:cubicBezTo>
                  <a:lnTo>
                    <a:pt x="12249" y="2869"/>
                  </a:lnTo>
                  <a:cubicBezTo>
                    <a:pt x="12262" y="2869"/>
                    <a:pt x="12274" y="2881"/>
                    <a:pt x="12274" y="2894"/>
                  </a:cubicBezTo>
                  <a:lnTo>
                    <a:pt x="12274" y="3289"/>
                  </a:lnTo>
                  <a:cubicBezTo>
                    <a:pt x="12274" y="3302"/>
                    <a:pt x="12262" y="3302"/>
                    <a:pt x="12249" y="3302"/>
                  </a:cubicBezTo>
                  <a:lnTo>
                    <a:pt x="8034" y="3302"/>
                  </a:lnTo>
                  <a:cubicBezTo>
                    <a:pt x="8021" y="3302"/>
                    <a:pt x="8021" y="3302"/>
                    <a:pt x="8021" y="3289"/>
                  </a:cubicBezTo>
                  <a:lnTo>
                    <a:pt x="8021" y="2894"/>
                  </a:lnTo>
                  <a:cubicBezTo>
                    <a:pt x="8021" y="2881"/>
                    <a:pt x="8034" y="2869"/>
                    <a:pt x="8034" y="2869"/>
                  </a:cubicBezTo>
                  <a:lnTo>
                    <a:pt x="10581" y="2869"/>
                  </a:lnTo>
                  <a:cubicBezTo>
                    <a:pt x="10810" y="2856"/>
                    <a:pt x="10810" y="2525"/>
                    <a:pt x="10581" y="2499"/>
                  </a:cubicBezTo>
                  <a:lnTo>
                    <a:pt x="8543" y="2499"/>
                  </a:lnTo>
                  <a:cubicBezTo>
                    <a:pt x="8531" y="2499"/>
                    <a:pt x="8531" y="2487"/>
                    <a:pt x="8531" y="2487"/>
                  </a:cubicBezTo>
                  <a:lnTo>
                    <a:pt x="8531" y="2092"/>
                  </a:lnTo>
                  <a:cubicBezTo>
                    <a:pt x="8531" y="2079"/>
                    <a:pt x="8531" y="2066"/>
                    <a:pt x="8543" y="2066"/>
                  </a:cubicBezTo>
                  <a:close/>
                  <a:moveTo>
                    <a:pt x="11819" y="3678"/>
                  </a:moveTo>
                  <a:cubicBezTo>
                    <a:pt x="11822" y="3678"/>
                    <a:pt x="11829" y="3687"/>
                    <a:pt x="11829" y="3696"/>
                  </a:cubicBezTo>
                  <a:lnTo>
                    <a:pt x="11829" y="4091"/>
                  </a:lnTo>
                  <a:cubicBezTo>
                    <a:pt x="11829" y="4104"/>
                    <a:pt x="11816" y="4104"/>
                    <a:pt x="11816" y="4104"/>
                  </a:cubicBezTo>
                  <a:lnTo>
                    <a:pt x="9906" y="4104"/>
                  </a:lnTo>
                  <a:cubicBezTo>
                    <a:pt x="9677" y="4129"/>
                    <a:pt x="9677" y="4460"/>
                    <a:pt x="9906" y="4486"/>
                  </a:cubicBezTo>
                  <a:lnTo>
                    <a:pt x="12262" y="4486"/>
                  </a:lnTo>
                  <a:cubicBezTo>
                    <a:pt x="12274" y="4486"/>
                    <a:pt x="12274" y="4486"/>
                    <a:pt x="12274" y="4498"/>
                  </a:cubicBezTo>
                  <a:lnTo>
                    <a:pt x="12274" y="4893"/>
                  </a:lnTo>
                  <a:cubicBezTo>
                    <a:pt x="12274" y="4906"/>
                    <a:pt x="12274" y="4906"/>
                    <a:pt x="12262" y="4906"/>
                  </a:cubicBezTo>
                  <a:lnTo>
                    <a:pt x="8047" y="4906"/>
                  </a:lnTo>
                  <a:cubicBezTo>
                    <a:pt x="8034" y="4906"/>
                    <a:pt x="8021" y="4906"/>
                    <a:pt x="8021" y="4893"/>
                  </a:cubicBezTo>
                  <a:lnTo>
                    <a:pt x="8021" y="4498"/>
                  </a:lnTo>
                  <a:cubicBezTo>
                    <a:pt x="8021" y="4486"/>
                    <a:pt x="8034" y="4486"/>
                    <a:pt x="8034" y="4486"/>
                  </a:cubicBezTo>
                  <a:lnTo>
                    <a:pt x="9027" y="4486"/>
                  </a:lnTo>
                  <a:cubicBezTo>
                    <a:pt x="9256" y="4460"/>
                    <a:pt x="9256" y="4129"/>
                    <a:pt x="9027" y="4104"/>
                  </a:cubicBezTo>
                  <a:lnTo>
                    <a:pt x="7588" y="4104"/>
                  </a:lnTo>
                  <a:cubicBezTo>
                    <a:pt x="7576" y="4104"/>
                    <a:pt x="7576" y="4104"/>
                    <a:pt x="7576" y="4091"/>
                  </a:cubicBezTo>
                  <a:lnTo>
                    <a:pt x="7576" y="3696"/>
                  </a:lnTo>
                  <a:cubicBezTo>
                    <a:pt x="7576" y="3684"/>
                    <a:pt x="7576" y="3684"/>
                    <a:pt x="7588" y="3684"/>
                  </a:cubicBezTo>
                  <a:lnTo>
                    <a:pt x="11816" y="3684"/>
                  </a:lnTo>
                  <a:cubicBezTo>
                    <a:pt x="11816" y="3680"/>
                    <a:pt x="11817" y="3678"/>
                    <a:pt x="11819" y="3678"/>
                  </a:cubicBezTo>
                  <a:close/>
                  <a:moveTo>
                    <a:pt x="13013" y="5288"/>
                  </a:moveTo>
                  <a:cubicBezTo>
                    <a:pt x="13026" y="5288"/>
                    <a:pt x="13026" y="5288"/>
                    <a:pt x="13026" y="5301"/>
                  </a:cubicBezTo>
                  <a:lnTo>
                    <a:pt x="13026" y="5695"/>
                  </a:lnTo>
                  <a:cubicBezTo>
                    <a:pt x="13026" y="5708"/>
                    <a:pt x="13026" y="5721"/>
                    <a:pt x="13013" y="5721"/>
                  </a:cubicBezTo>
                  <a:lnTo>
                    <a:pt x="8798" y="5721"/>
                  </a:lnTo>
                  <a:cubicBezTo>
                    <a:pt x="8785" y="5721"/>
                    <a:pt x="8773" y="5708"/>
                    <a:pt x="8785" y="5695"/>
                  </a:cubicBezTo>
                  <a:lnTo>
                    <a:pt x="8785" y="5301"/>
                  </a:lnTo>
                  <a:cubicBezTo>
                    <a:pt x="8785" y="5288"/>
                    <a:pt x="8785" y="5288"/>
                    <a:pt x="8798" y="5288"/>
                  </a:cubicBezTo>
                  <a:close/>
                  <a:moveTo>
                    <a:pt x="4092" y="351"/>
                  </a:moveTo>
                  <a:cubicBezTo>
                    <a:pt x="5674" y="351"/>
                    <a:pt x="7194" y="1582"/>
                    <a:pt x="7194" y="3442"/>
                  </a:cubicBezTo>
                  <a:cubicBezTo>
                    <a:pt x="7194" y="5133"/>
                    <a:pt x="5822" y="6520"/>
                    <a:pt x="4118" y="6523"/>
                  </a:cubicBezTo>
                  <a:lnTo>
                    <a:pt x="4118" y="6523"/>
                  </a:lnTo>
                  <a:cubicBezTo>
                    <a:pt x="1372" y="6518"/>
                    <a:pt x="1" y="3211"/>
                    <a:pt x="1935" y="1264"/>
                  </a:cubicBezTo>
                  <a:cubicBezTo>
                    <a:pt x="2562" y="633"/>
                    <a:pt x="3334" y="351"/>
                    <a:pt x="4092" y="351"/>
                  </a:cubicBezTo>
                  <a:close/>
                  <a:moveTo>
                    <a:pt x="12262" y="6077"/>
                  </a:moveTo>
                  <a:cubicBezTo>
                    <a:pt x="12262" y="6077"/>
                    <a:pt x="12274" y="6090"/>
                    <a:pt x="12274" y="6103"/>
                  </a:cubicBezTo>
                  <a:lnTo>
                    <a:pt x="12274" y="6510"/>
                  </a:lnTo>
                  <a:cubicBezTo>
                    <a:pt x="12274" y="6510"/>
                    <a:pt x="12262" y="6523"/>
                    <a:pt x="12262" y="6523"/>
                  </a:cubicBezTo>
                  <a:lnTo>
                    <a:pt x="8034" y="6523"/>
                  </a:lnTo>
                  <a:cubicBezTo>
                    <a:pt x="8034" y="6523"/>
                    <a:pt x="8021" y="6510"/>
                    <a:pt x="8021" y="6510"/>
                  </a:cubicBezTo>
                  <a:lnTo>
                    <a:pt x="8021" y="6103"/>
                  </a:lnTo>
                  <a:cubicBezTo>
                    <a:pt x="8021" y="6090"/>
                    <a:pt x="8034" y="6077"/>
                    <a:pt x="8034" y="6077"/>
                  </a:cubicBezTo>
                  <a:close/>
                  <a:moveTo>
                    <a:pt x="4129" y="0"/>
                  </a:moveTo>
                  <a:cubicBezTo>
                    <a:pt x="2397" y="0"/>
                    <a:pt x="923" y="1288"/>
                    <a:pt x="712" y="3009"/>
                  </a:cubicBezTo>
                  <a:cubicBezTo>
                    <a:pt x="483" y="4791"/>
                    <a:pt x="1655" y="6447"/>
                    <a:pt x="3412" y="6816"/>
                  </a:cubicBezTo>
                  <a:cubicBezTo>
                    <a:pt x="3650" y="6866"/>
                    <a:pt x="3889" y="6891"/>
                    <a:pt x="4124" y="6891"/>
                  </a:cubicBezTo>
                  <a:cubicBezTo>
                    <a:pt x="5610" y="6891"/>
                    <a:pt x="6972" y="5921"/>
                    <a:pt x="7423" y="4448"/>
                  </a:cubicBezTo>
                  <a:cubicBezTo>
                    <a:pt x="7474" y="4460"/>
                    <a:pt x="7525" y="4473"/>
                    <a:pt x="7576" y="4486"/>
                  </a:cubicBezTo>
                  <a:lnTo>
                    <a:pt x="7652" y="4486"/>
                  </a:lnTo>
                  <a:lnTo>
                    <a:pt x="7652" y="4893"/>
                  </a:lnTo>
                  <a:cubicBezTo>
                    <a:pt x="7652" y="5110"/>
                    <a:pt x="7818" y="5288"/>
                    <a:pt x="8034" y="5288"/>
                  </a:cubicBezTo>
                  <a:lnTo>
                    <a:pt x="8403" y="5288"/>
                  </a:lnTo>
                  <a:lnTo>
                    <a:pt x="8403" y="5301"/>
                  </a:lnTo>
                  <a:lnTo>
                    <a:pt x="8403" y="5695"/>
                  </a:lnTo>
                  <a:lnTo>
                    <a:pt x="8403" y="5708"/>
                  </a:lnTo>
                  <a:lnTo>
                    <a:pt x="8034" y="5708"/>
                  </a:lnTo>
                  <a:cubicBezTo>
                    <a:pt x="7818" y="5721"/>
                    <a:pt x="7652" y="5886"/>
                    <a:pt x="7652" y="6103"/>
                  </a:cubicBezTo>
                  <a:lnTo>
                    <a:pt x="7652" y="6510"/>
                  </a:lnTo>
                  <a:cubicBezTo>
                    <a:pt x="7652" y="6714"/>
                    <a:pt x="7818" y="6892"/>
                    <a:pt x="8034" y="6892"/>
                  </a:cubicBezTo>
                  <a:lnTo>
                    <a:pt x="12262" y="6892"/>
                  </a:lnTo>
                  <a:cubicBezTo>
                    <a:pt x="12465" y="6892"/>
                    <a:pt x="12644" y="6714"/>
                    <a:pt x="12644" y="6510"/>
                  </a:cubicBezTo>
                  <a:lnTo>
                    <a:pt x="12644" y="6103"/>
                  </a:lnTo>
                  <a:lnTo>
                    <a:pt x="13013" y="6103"/>
                  </a:lnTo>
                  <a:cubicBezTo>
                    <a:pt x="13229" y="6103"/>
                    <a:pt x="13395" y="5925"/>
                    <a:pt x="13395" y="5708"/>
                  </a:cubicBezTo>
                  <a:lnTo>
                    <a:pt x="13395" y="5301"/>
                  </a:lnTo>
                  <a:cubicBezTo>
                    <a:pt x="13395" y="5084"/>
                    <a:pt x="13229" y="4919"/>
                    <a:pt x="13013" y="4919"/>
                  </a:cubicBezTo>
                  <a:lnTo>
                    <a:pt x="13013" y="4906"/>
                  </a:lnTo>
                  <a:lnTo>
                    <a:pt x="12644" y="4906"/>
                  </a:lnTo>
                  <a:lnTo>
                    <a:pt x="12644" y="4893"/>
                  </a:lnTo>
                  <a:lnTo>
                    <a:pt x="12644" y="4498"/>
                  </a:lnTo>
                  <a:cubicBezTo>
                    <a:pt x="12644" y="4282"/>
                    <a:pt x="12478" y="4104"/>
                    <a:pt x="12262" y="4104"/>
                  </a:cubicBezTo>
                  <a:lnTo>
                    <a:pt x="12198" y="4104"/>
                  </a:lnTo>
                  <a:lnTo>
                    <a:pt x="12198" y="3684"/>
                  </a:lnTo>
                  <a:lnTo>
                    <a:pt x="12262" y="3684"/>
                  </a:lnTo>
                  <a:cubicBezTo>
                    <a:pt x="12478" y="3671"/>
                    <a:pt x="12644" y="3505"/>
                    <a:pt x="12644" y="3289"/>
                  </a:cubicBezTo>
                  <a:lnTo>
                    <a:pt x="12644" y="2869"/>
                  </a:lnTo>
                  <a:lnTo>
                    <a:pt x="12758" y="2869"/>
                  </a:lnTo>
                  <a:cubicBezTo>
                    <a:pt x="12975" y="2869"/>
                    <a:pt x="13153" y="2703"/>
                    <a:pt x="13153" y="2487"/>
                  </a:cubicBezTo>
                  <a:lnTo>
                    <a:pt x="13153" y="2092"/>
                  </a:lnTo>
                  <a:cubicBezTo>
                    <a:pt x="13153" y="1875"/>
                    <a:pt x="12975" y="1697"/>
                    <a:pt x="12758" y="1697"/>
                  </a:cubicBezTo>
                  <a:lnTo>
                    <a:pt x="8543" y="1697"/>
                  </a:lnTo>
                  <a:cubicBezTo>
                    <a:pt x="8327" y="1697"/>
                    <a:pt x="8149" y="1875"/>
                    <a:pt x="8149" y="2092"/>
                  </a:cubicBezTo>
                  <a:lnTo>
                    <a:pt x="8149" y="2499"/>
                  </a:lnTo>
                  <a:lnTo>
                    <a:pt x="8034" y="2499"/>
                  </a:lnTo>
                  <a:cubicBezTo>
                    <a:pt x="7818" y="2499"/>
                    <a:pt x="7652" y="2678"/>
                    <a:pt x="7652" y="2894"/>
                  </a:cubicBezTo>
                  <a:lnTo>
                    <a:pt x="7652" y="3302"/>
                  </a:lnTo>
                  <a:lnTo>
                    <a:pt x="7563" y="3302"/>
                  </a:lnTo>
                  <a:cubicBezTo>
                    <a:pt x="7499" y="1519"/>
                    <a:pt x="6060" y="80"/>
                    <a:pt x="4278" y="4"/>
                  </a:cubicBezTo>
                  <a:cubicBezTo>
                    <a:pt x="4228" y="1"/>
                    <a:pt x="4178" y="0"/>
                    <a:pt x="4129" y="0"/>
                  </a:cubicBezTo>
                  <a:close/>
                </a:path>
              </a:pathLst>
            </a:custGeom>
            <a:solidFill>
              <a:schemeClr val="lt2"/>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872;p46">
              <a:extLst>
                <a:ext uri="{FF2B5EF4-FFF2-40B4-BE49-F238E27FC236}">
                  <a16:creationId xmlns:a16="http://schemas.microsoft.com/office/drawing/2014/main" id="{B5386886-B21D-3FAB-02B7-7200E9AEC069}"/>
                </a:ext>
              </a:extLst>
            </p:cNvPr>
            <p:cNvSpPr/>
            <p:nvPr/>
          </p:nvSpPr>
          <p:spPr>
            <a:xfrm>
              <a:off x="6223920" y="1491661"/>
              <a:ext cx="145983" cy="125037"/>
            </a:xfrm>
            <a:custGeom>
              <a:avLst/>
              <a:gdLst/>
              <a:ahLst/>
              <a:cxnLst/>
              <a:rect l="l" t="t" r="r" b="b"/>
              <a:pathLst>
                <a:path w="6189" h="5301" extrusionOk="0">
                  <a:moveTo>
                    <a:pt x="3512" y="366"/>
                  </a:moveTo>
                  <a:cubicBezTo>
                    <a:pt x="4683" y="366"/>
                    <a:pt x="5806" y="1276"/>
                    <a:pt x="5806" y="2649"/>
                  </a:cubicBezTo>
                  <a:cubicBezTo>
                    <a:pt x="5806" y="3909"/>
                    <a:pt x="4788" y="4928"/>
                    <a:pt x="3540" y="4928"/>
                  </a:cubicBezTo>
                  <a:cubicBezTo>
                    <a:pt x="1503" y="4928"/>
                    <a:pt x="497" y="2470"/>
                    <a:pt x="1923" y="1031"/>
                  </a:cubicBezTo>
                  <a:cubicBezTo>
                    <a:pt x="2386" y="572"/>
                    <a:pt x="2954" y="366"/>
                    <a:pt x="3512" y="366"/>
                  </a:cubicBezTo>
                  <a:close/>
                  <a:moveTo>
                    <a:pt x="3540" y="0"/>
                  </a:moveTo>
                  <a:cubicBezTo>
                    <a:pt x="1171" y="0"/>
                    <a:pt x="0" y="2852"/>
                    <a:pt x="1668" y="4520"/>
                  </a:cubicBezTo>
                  <a:cubicBezTo>
                    <a:pt x="2207" y="5059"/>
                    <a:pt x="2870" y="5301"/>
                    <a:pt x="3520" y="5301"/>
                  </a:cubicBezTo>
                  <a:cubicBezTo>
                    <a:pt x="4882" y="5301"/>
                    <a:pt x="6188" y="4243"/>
                    <a:pt x="6188" y="2649"/>
                  </a:cubicBezTo>
                  <a:cubicBezTo>
                    <a:pt x="6176" y="1184"/>
                    <a:pt x="4992" y="0"/>
                    <a:pt x="3540" y="0"/>
                  </a:cubicBezTo>
                  <a:close/>
                </a:path>
              </a:pathLst>
            </a:custGeom>
            <a:solidFill>
              <a:schemeClr val="lt2"/>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873;p46">
              <a:extLst>
                <a:ext uri="{FF2B5EF4-FFF2-40B4-BE49-F238E27FC236}">
                  <a16:creationId xmlns:a16="http://schemas.microsoft.com/office/drawing/2014/main" id="{6D47AF71-8349-DDA4-AD8F-4B1F6344B3C3}"/>
                </a:ext>
              </a:extLst>
            </p:cNvPr>
            <p:cNvSpPr/>
            <p:nvPr/>
          </p:nvSpPr>
          <p:spPr>
            <a:xfrm>
              <a:off x="6283974" y="1509823"/>
              <a:ext cx="46585" cy="89515"/>
            </a:xfrm>
            <a:custGeom>
              <a:avLst/>
              <a:gdLst/>
              <a:ahLst/>
              <a:cxnLst/>
              <a:rect l="l" t="t" r="r" b="b"/>
              <a:pathLst>
                <a:path w="1975" h="3795" extrusionOk="0">
                  <a:moveTo>
                    <a:pt x="790" y="720"/>
                  </a:moveTo>
                  <a:lnTo>
                    <a:pt x="790" y="1471"/>
                  </a:lnTo>
                  <a:cubicBezTo>
                    <a:pt x="726" y="1433"/>
                    <a:pt x="676" y="1407"/>
                    <a:pt x="625" y="1369"/>
                  </a:cubicBezTo>
                  <a:lnTo>
                    <a:pt x="625" y="1357"/>
                  </a:lnTo>
                  <a:cubicBezTo>
                    <a:pt x="523" y="1267"/>
                    <a:pt x="472" y="1127"/>
                    <a:pt x="510" y="1000"/>
                  </a:cubicBezTo>
                  <a:cubicBezTo>
                    <a:pt x="523" y="860"/>
                    <a:pt x="637" y="758"/>
                    <a:pt x="765" y="720"/>
                  </a:cubicBezTo>
                  <a:close/>
                  <a:moveTo>
                    <a:pt x="1159" y="2019"/>
                  </a:moveTo>
                  <a:lnTo>
                    <a:pt x="1198" y="2044"/>
                  </a:lnTo>
                  <a:cubicBezTo>
                    <a:pt x="1427" y="2095"/>
                    <a:pt x="1567" y="2324"/>
                    <a:pt x="1516" y="2553"/>
                  </a:cubicBezTo>
                  <a:cubicBezTo>
                    <a:pt x="1478" y="2744"/>
                    <a:pt x="1350" y="2910"/>
                    <a:pt x="1159" y="2974"/>
                  </a:cubicBezTo>
                  <a:lnTo>
                    <a:pt x="1159" y="2019"/>
                  </a:lnTo>
                  <a:close/>
                  <a:moveTo>
                    <a:pt x="983" y="0"/>
                  </a:moveTo>
                  <a:cubicBezTo>
                    <a:pt x="895" y="0"/>
                    <a:pt x="809" y="58"/>
                    <a:pt x="803" y="172"/>
                  </a:cubicBezTo>
                  <a:lnTo>
                    <a:pt x="803" y="338"/>
                  </a:lnTo>
                  <a:cubicBezTo>
                    <a:pt x="752" y="351"/>
                    <a:pt x="714" y="351"/>
                    <a:pt x="676" y="363"/>
                  </a:cubicBezTo>
                  <a:cubicBezTo>
                    <a:pt x="408" y="440"/>
                    <a:pt x="204" y="656"/>
                    <a:pt x="153" y="924"/>
                  </a:cubicBezTo>
                  <a:cubicBezTo>
                    <a:pt x="103" y="1204"/>
                    <a:pt x="192" y="1471"/>
                    <a:pt x="408" y="1649"/>
                  </a:cubicBezTo>
                  <a:cubicBezTo>
                    <a:pt x="523" y="1739"/>
                    <a:pt x="663" y="1815"/>
                    <a:pt x="803" y="1879"/>
                  </a:cubicBezTo>
                  <a:lnTo>
                    <a:pt x="803" y="3012"/>
                  </a:lnTo>
                  <a:cubicBezTo>
                    <a:pt x="650" y="2999"/>
                    <a:pt x="497" y="2935"/>
                    <a:pt x="383" y="2846"/>
                  </a:cubicBezTo>
                  <a:cubicBezTo>
                    <a:pt x="345" y="2822"/>
                    <a:pt x="308" y="2812"/>
                    <a:pt x="273" y="2812"/>
                  </a:cubicBezTo>
                  <a:cubicBezTo>
                    <a:pt x="108" y="2812"/>
                    <a:pt x="0" y="3049"/>
                    <a:pt x="179" y="3165"/>
                  </a:cubicBezTo>
                  <a:cubicBezTo>
                    <a:pt x="357" y="3292"/>
                    <a:pt x="574" y="3368"/>
                    <a:pt x="803" y="3381"/>
                  </a:cubicBezTo>
                  <a:lnTo>
                    <a:pt x="803" y="3585"/>
                  </a:lnTo>
                  <a:cubicBezTo>
                    <a:pt x="790" y="3725"/>
                    <a:pt x="889" y="3795"/>
                    <a:pt x="988" y="3795"/>
                  </a:cubicBezTo>
                  <a:cubicBezTo>
                    <a:pt x="1086" y="3795"/>
                    <a:pt x="1185" y="3725"/>
                    <a:pt x="1172" y="3585"/>
                  </a:cubicBezTo>
                  <a:lnTo>
                    <a:pt x="1172" y="3368"/>
                  </a:lnTo>
                  <a:cubicBezTo>
                    <a:pt x="1541" y="3292"/>
                    <a:pt x="1834" y="2986"/>
                    <a:pt x="1898" y="2617"/>
                  </a:cubicBezTo>
                  <a:cubicBezTo>
                    <a:pt x="1974" y="2210"/>
                    <a:pt x="1732" y="1802"/>
                    <a:pt x="1338" y="1688"/>
                  </a:cubicBezTo>
                  <a:lnTo>
                    <a:pt x="1325" y="1688"/>
                  </a:lnTo>
                  <a:cubicBezTo>
                    <a:pt x="1274" y="1662"/>
                    <a:pt x="1223" y="1649"/>
                    <a:pt x="1172" y="1624"/>
                  </a:cubicBezTo>
                  <a:lnTo>
                    <a:pt x="1172" y="720"/>
                  </a:lnTo>
                  <a:cubicBezTo>
                    <a:pt x="1249" y="745"/>
                    <a:pt x="1338" y="784"/>
                    <a:pt x="1401" y="847"/>
                  </a:cubicBezTo>
                  <a:cubicBezTo>
                    <a:pt x="1434" y="875"/>
                    <a:pt x="1477" y="888"/>
                    <a:pt x="1520" y="888"/>
                  </a:cubicBezTo>
                  <a:cubicBezTo>
                    <a:pt x="1576" y="888"/>
                    <a:pt x="1633" y="865"/>
                    <a:pt x="1669" y="822"/>
                  </a:cubicBezTo>
                  <a:cubicBezTo>
                    <a:pt x="1732" y="745"/>
                    <a:pt x="1732" y="631"/>
                    <a:pt x="1656" y="567"/>
                  </a:cubicBezTo>
                  <a:cubicBezTo>
                    <a:pt x="1516" y="452"/>
                    <a:pt x="1350" y="376"/>
                    <a:pt x="1172" y="338"/>
                  </a:cubicBezTo>
                  <a:lnTo>
                    <a:pt x="1172" y="172"/>
                  </a:lnTo>
                  <a:cubicBezTo>
                    <a:pt x="1159" y="58"/>
                    <a:pt x="1070" y="0"/>
                    <a:pt x="983" y="0"/>
                  </a:cubicBezTo>
                  <a:close/>
                </a:path>
              </a:pathLst>
            </a:custGeom>
            <a:solidFill>
              <a:schemeClr val="lt2"/>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91;p33">
            <a:extLst>
              <a:ext uri="{FF2B5EF4-FFF2-40B4-BE49-F238E27FC236}">
                <a16:creationId xmlns:a16="http://schemas.microsoft.com/office/drawing/2014/main" id="{A7A87486-3508-9839-1278-FEF01904BB06}"/>
              </a:ext>
            </a:extLst>
          </p:cNvPr>
          <p:cNvSpPr txBox="1">
            <a:spLocks/>
          </p:cNvSpPr>
          <p:nvPr/>
        </p:nvSpPr>
        <p:spPr>
          <a:xfrm>
            <a:off x="6682294" y="605332"/>
            <a:ext cx="2144400" cy="393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Oswald"/>
              <a:buNone/>
              <a:defRPr sz="20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3000"/>
              <a:buFont typeface="Oswald"/>
              <a:buNone/>
              <a:defRPr sz="3000" b="1" i="0" u="none" strike="noStrike" cap="none">
                <a:solidFill>
                  <a:schemeClr val="dk1"/>
                </a:solidFill>
                <a:latin typeface="Oswald"/>
                <a:ea typeface="Oswald"/>
                <a:cs typeface="Oswald"/>
                <a:sym typeface="Oswald"/>
              </a:defRPr>
            </a:lvl2pPr>
            <a:lvl3pPr marR="0" lvl="2" algn="ctr" rtl="0">
              <a:lnSpc>
                <a:spcPct val="100000"/>
              </a:lnSpc>
              <a:spcBef>
                <a:spcPts val="0"/>
              </a:spcBef>
              <a:spcAft>
                <a:spcPts val="0"/>
              </a:spcAft>
              <a:buClr>
                <a:schemeClr val="dk1"/>
              </a:buClr>
              <a:buSzPts val="3000"/>
              <a:buFont typeface="Oswald"/>
              <a:buNone/>
              <a:defRPr sz="3000" b="1" i="0" u="none" strike="noStrike" cap="none">
                <a:solidFill>
                  <a:schemeClr val="dk1"/>
                </a:solidFill>
                <a:latin typeface="Oswald"/>
                <a:ea typeface="Oswald"/>
                <a:cs typeface="Oswald"/>
                <a:sym typeface="Oswald"/>
              </a:defRPr>
            </a:lvl3pPr>
            <a:lvl4pPr marR="0" lvl="3" algn="ctr" rtl="0">
              <a:lnSpc>
                <a:spcPct val="100000"/>
              </a:lnSpc>
              <a:spcBef>
                <a:spcPts val="0"/>
              </a:spcBef>
              <a:spcAft>
                <a:spcPts val="0"/>
              </a:spcAft>
              <a:buClr>
                <a:schemeClr val="dk1"/>
              </a:buClr>
              <a:buSzPts val="3000"/>
              <a:buFont typeface="Oswald"/>
              <a:buNone/>
              <a:defRPr sz="3000" b="1" i="0" u="none" strike="noStrike" cap="none">
                <a:solidFill>
                  <a:schemeClr val="dk1"/>
                </a:solidFill>
                <a:latin typeface="Oswald"/>
                <a:ea typeface="Oswald"/>
                <a:cs typeface="Oswald"/>
                <a:sym typeface="Oswald"/>
              </a:defRPr>
            </a:lvl4pPr>
            <a:lvl5pPr marR="0" lvl="4" algn="ctr" rtl="0">
              <a:lnSpc>
                <a:spcPct val="100000"/>
              </a:lnSpc>
              <a:spcBef>
                <a:spcPts val="0"/>
              </a:spcBef>
              <a:spcAft>
                <a:spcPts val="0"/>
              </a:spcAft>
              <a:buClr>
                <a:schemeClr val="dk1"/>
              </a:buClr>
              <a:buSzPts val="3000"/>
              <a:buFont typeface="Oswald"/>
              <a:buNone/>
              <a:defRPr sz="3000" b="1" i="0" u="none" strike="noStrike" cap="none">
                <a:solidFill>
                  <a:schemeClr val="dk1"/>
                </a:solidFill>
                <a:latin typeface="Oswald"/>
                <a:ea typeface="Oswald"/>
                <a:cs typeface="Oswald"/>
                <a:sym typeface="Oswald"/>
              </a:defRPr>
            </a:lvl5pPr>
            <a:lvl6pPr marR="0" lvl="5" algn="ctr" rtl="0">
              <a:lnSpc>
                <a:spcPct val="100000"/>
              </a:lnSpc>
              <a:spcBef>
                <a:spcPts val="0"/>
              </a:spcBef>
              <a:spcAft>
                <a:spcPts val="0"/>
              </a:spcAft>
              <a:buClr>
                <a:schemeClr val="dk1"/>
              </a:buClr>
              <a:buSzPts val="3000"/>
              <a:buFont typeface="Oswald"/>
              <a:buNone/>
              <a:defRPr sz="3000" b="1" i="0" u="none" strike="noStrike" cap="none">
                <a:solidFill>
                  <a:schemeClr val="dk1"/>
                </a:solidFill>
                <a:latin typeface="Oswald"/>
                <a:ea typeface="Oswald"/>
                <a:cs typeface="Oswald"/>
                <a:sym typeface="Oswald"/>
              </a:defRPr>
            </a:lvl6pPr>
            <a:lvl7pPr marR="0" lvl="6" algn="ctr" rtl="0">
              <a:lnSpc>
                <a:spcPct val="100000"/>
              </a:lnSpc>
              <a:spcBef>
                <a:spcPts val="0"/>
              </a:spcBef>
              <a:spcAft>
                <a:spcPts val="0"/>
              </a:spcAft>
              <a:buClr>
                <a:schemeClr val="dk1"/>
              </a:buClr>
              <a:buSzPts val="3000"/>
              <a:buFont typeface="Oswald"/>
              <a:buNone/>
              <a:defRPr sz="3000" b="1" i="0" u="none" strike="noStrike" cap="none">
                <a:solidFill>
                  <a:schemeClr val="dk1"/>
                </a:solidFill>
                <a:latin typeface="Oswald"/>
                <a:ea typeface="Oswald"/>
                <a:cs typeface="Oswald"/>
                <a:sym typeface="Oswald"/>
              </a:defRPr>
            </a:lvl7pPr>
            <a:lvl8pPr marR="0" lvl="7" algn="ctr" rtl="0">
              <a:lnSpc>
                <a:spcPct val="100000"/>
              </a:lnSpc>
              <a:spcBef>
                <a:spcPts val="0"/>
              </a:spcBef>
              <a:spcAft>
                <a:spcPts val="0"/>
              </a:spcAft>
              <a:buClr>
                <a:schemeClr val="dk1"/>
              </a:buClr>
              <a:buSzPts val="3000"/>
              <a:buFont typeface="Oswald"/>
              <a:buNone/>
              <a:defRPr sz="3000" b="1" i="0" u="none" strike="noStrike" cap="none">
                <a:solidFill>
                  <a:schemeClr val="dk1"/>
                </a:solidFill>
                <a:latin typeface="Oswald"/>
                <a:ea typeface="Oswald"/>
                <a:cs typeface="Oswald"/>
                <a:sym typeface="Oswald"/>
              </a:defRPr>
            </a:lvl8pPr>
            <a:lvl9pPr marR="0" lvl="8" algn="ctr" rtl="0">
              <a:lnSpc>
                <a:spcPct val="100000"/>
              </a:lnSpc>
              <a:spcBef>
                <a:spcPts val="0"/>
              </a:spcBef>
              <a:spcAft>
                <a:spcPts val="0"/>
              </a:spcAft>
              <a:buClr>
                <a:schemeClr val="dk1"/>
              </a:buClr>
              <a:buSzPts val="3000"/>
              <a:buFont typeface="Oswald"/>
              <a:buNone/>
              <a:defRPr sz="3000" b="1" i="0" u="none" strike="noStrike" cap="none">
                <a:solidFill>
                  <a:schemeClr val="dk1"/>
                </a:solidFill>
                <a:latin typeface="Oswald"/>
                <a:ea typeface="Oswald"/>
                <a:cs typeface="Oswald"/>
                <a:sym typeface="Oswald"/>
              </a:defRPr>
            </a:lvl9pPr>
          </a:lstStyle>
          <a:p>
            <a:r>
              <a:rPr lang="en-US" sz="1300">
                <a:solidFill>
                  <a:srgbClr val="7030A0"/>
                </a:solidFill>
              </a:rPr>
              <a:t>Financial Resources</a:t>
            </a:r>
            <a:endParaRPr lang="en-CA" sz="1300">
              <a:solidFill>
                <a:srgbClr val="7030A0"/>
              </a:solidFill>
            </a:endParaRPr>
          </a:p>
        </p:txBody>
      </p:sp>
      <p:cxnSp>
        <p:nvCxnSpPr>
          <p:cNvPr id="24" name="Straight Arrow Connector 23">
            <a:extLst>
              <a:ext uri="{FF2B5EF4-FFF2-40B4-BE49-F238E27FC236}">
                <a16:creationId xmlns:a16="http://schemas.microsoft.com/office/drawing/2014/main" id="{96BB8F01-F577-B669-B742-27041E5CBDA6}"/>
              </a:ext>
            </a:extLst>
          </p:cNvPr>
          <p:cNvCxnSpPr/>
          <p:nvPr/>
        </p:nvCxnSpPr>
        <p:spPr>
          <a:xfrm flipH="1">
            <a:off x="4780084" y="378070"/>
            <a:ext cx="1465" cy="4826973"/>
          </a:xfrm>
          <a:prstGeom prst="straightConnector1">
            <a:avLst/>
          </a:prstGeom>
          <a:ln w="28575">
            <a:solidFill>
              <a:srgbClr val="FFCF45"/>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3A3F55D-9B71-9072-07FA-8A5C10AF397C}"/>
              </a:ext>
            </a:extLst>
          </p:cNvPr>
          <p:cNvCxnSpPr>
            <a:cxnSpLocks/>
          </p:cNvCxnSpPr>
          <p:nvPr/>
        </p:nvCxnSpPr>
        <p:spPr>
          <a:xfrm flipV="1">
            <a:off x="121623" y="2860429"/>
            <a:ext cx="8827479" cy="1467"/>
          </a:xfrm>
          <a:prstGeom prst="straightConnector1">
            <a:avLst/>
          </a:prstGeom>
          <a:ln w="28575">
            <a:solidFill>
              <a:srgbClr val="FFCF45"/>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6834F312-435A-2A8A-B656-342356F5B1B2}"/>
              </a:ext>
            </a:extLst>
          </p:cNvPr>
          <p:cNvSpPr/>
          <p:nvPr/>
        </p:nvSpPr>
        <p:spPr>
          <a:xfrm>
            <a:off x="4933389" y="4514390"/>
            <a:ext cx="4039787" cy="579079"/>
          </a:xfrm>
          <a:prstGeom prst="rect">
            <a:avLst/>
          </a:prstGeom>
          <a:solidFill>
            <a:srgbClr val="F5F2CB"/>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1100" u="sng">
                <a:solidFill>
                  <a:schemeClr val="bg1"/>
                </a:solidFill>
                <a:latin typeface="Bahnschrift"/>
              </a:rPr>
              <a:t>Key Performance Indicator:</a:t>
            </a:r>
            <a:endParaRPr lang="en-US" sz="1100">
              <a:solidFill>
                <a:schemeClr val="bg1"/>
              </a:solidFill>
              <a:latin typeface="Bahnschrift"/>
            </a:endParaRPr>
          </a:p>
          <a:p>
            <a:pPr marL="171450" indent="-171450">
              <a:buFont typeface="Arial,Sans-Serif"/>
              <a:buChar char="•"/>
            </a:pPr>
            <a:r>
              <a:rPr lang="en-US" sz="1100">
                <a:solidFill>
                  <a:schemeClr val="bg1"/>
                </a:solidFill>
                <a:latin typeface="Bahnschrift"/>
              </a:rPr>
              <a:t>Business Segments Revenue – franchise: </a:t>
            </a:r>
            <a:r>
              <a:rPr lang="en-US" sz="1100" b="1">
                <a:solidFill>
                  <a:srgbClr val="702FA0"/>
                </a:solidFill>
                <a:latin typeface="Bahnschrift"/>
              </a:rPr>
              <a:t>35%</a:t>
            </a:r>
            <a:r>
              <a:rPr lang="en-US" sz="1100">
                <a:solidFill>
                  <a:schemeClr val="bg1"/>
                </a:solidFill>
                <a:latin typeface="Bahnschrift"/>
              </a:rPr>
              <a:t>, corporate-owned stores: </a:t>
            </a:r>
            <a:r>
              <a:rPr lang="en-US" sz="1100" b="1">
                <a:solidFill>
                  <a:srgbClr val="702FA0"/>
                </a:solidFill>
                <a:latin typeface="Bahnschrift"/>
              </a:rPr>
              <a:t>41%</a:t>
            </a:r>
            <a:r>
              <a:rPr lang="en-US" sz="1100">
                <a:solidFill>
                  <a:schemeClr val="bg1"/>
                </a:solidFill>
                <a:latin typeface="Bahnschrift"/>
              </a:rPr>
              <a:t>, equipment: </a:t>
            </a:r>
            <a:r>
              <a:rPr lang="en-US" sz="1100" b="1">
                <a:solidFill>
                  <a:srgbClr val="702FA0"/>
                </a:solidFill>
                <a:latin typeface="Bahnschrift"/>
              </a:rPr>
              <a:t>24%</a:t>
            </a:r>
            <a:r>
              <a:rPr lang="en-US" sz="1100" baseline="30000">
                <a:solidFill>
                  <a:srgbClr val="0097A7"/>
                </a:solidFill>
                <a:latin typeface="Bahnschrift"/>
                <a:hlinkClick r:id="rId3" action="ppaction://hlinksldjump">
                  <a:extLst>
                    <a:ext uri="{A12FA001-AC4F-418D-AE19-62706E023703}">
                      <ahyp:hlinkClr xmlns:ahyp="http://schemas.microsoft.com/office/drawing/2018/hyperlinkcolor" val="tx"/>
                    </a:ext>
                  </a:extLst>
                </a:hlinkClick>
              </a:rPr>
              <a:t>22</a:t>
            </a:r>
            <a:endParaRPr lang="en-US" sz="1100">
              <a:solidFill>
                <a:srgbClr val="702FA0"/>
              </a:solidFill>
              <a:latin typeface="Bahnschrift"/>
            </a:endParaRPr>
          </a:p>
        </p:txBody>
      </p:sp>
      <p:sp>
        <p:nvSpPr>
          <p:cNvPr id="45" name="Rectangle 44">
            <a:extLst>
              <a:ext uri="{FF2B5EF4-FFF2-40B4-BE49-F238E27FC236}">
                <a16:creationId xmlns:a16="http://schemas.microsoft.com/office/drawing/2014/main" id="{C4790099-5C59-2EF1-5E08-FFC25894CD41}"/>
              </a:ext>
            </a:extLst>
          </p:cNvPr>
          <p:cNvSpPr/>
          <p:nvPr/>
        </p:nvSpPr>
        <p:spPr>
          <a:xfrm>
            <a:off x="4933389" y="2096506"/>
            <a:ext cx="4032461" cy="630367"/>
          </a:xfrm>
          <a:prstGeom prst="rect">
            <a:avLst/>
          </a:prstGeom>
          <a:solidFill>
            <a:srgbClr val="F5F2CB"/>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1100" u="sng">
                <a:solidFill>
                  <a:schemeClr val="bg1"/>
                </a:solidFill>
                <a:latin typeface="Bahnschrift"/>
              </a:rPr>
              <a:t>Key Performance Indicators:</a:t>
            </a:r>
            <a:endParaRPr lang="en-US" sz="1100">
              <a:solidFill>
                <a:schemeClr val="bg1"/>
              </a:solidFill>
              <a:latin typeface="Bahnschrift"/>
            </a:endParaRPr>
          </a:p>
          <a:p>
            <a:pPr marL="171450" indent="-171450">
              <a:buFont typeface="Arial,Sans-Serif"/>
              <a:buChar char="•"/>
            </a:pPr>
            <a:r>
              <a:rPr lang="en-US" sz="1100">
                <a:solidFill>
                  <a:schemeClr val="bg1"/>
                </a:solidFill>
                <a:latin typeface="Bahnschrift"/>
              </a:rPr>
              <a:t>Revenue per Client - </a:t>
            </a:r>
            <a:r>
              <a:rPr lang="en-US" sz="1100" b="1">
                <a:solidFill>
                  <a:srgbClr val="702FA0"/>
                </a:solidFill>
                <a:latin typeface="Bahnschrift"/>
              </a:rPr>
              <a:t>$60.82/client</a:t>
            </a:r>
            <a:r>
              <a:rPr lang="en-US" sz="1100" baseline="30000">
                <a:solidFill>
                  <a:srgbClr val="0097A7"/>
                </a:solidFill>
                <a:latin typeface="Bahnschrift"/>
                <a:hlinkClick r:id="rId4" action="ppaction://hlinksldjump">
                  <a:extLst>
                    <a:ext uri="{A12FA001-AC4F-418D-AE19-62706E023703}">
                      <ahyp:hlinkClr xmlns:ahyp="http://schemas.microsoft.com/office/drawing/2018/hyperlinkcolor" val="tx"/>
                    </a:ext>
                  </a:extLst>
                </a:hlinkClick>
              </a:rPr>
              <a:t>14</a:t>
            </a:r>
            <a:endParaRPr lang="en-US" sz="1100" baseline="30000">
              <a:solidFill>
                <a:srgbClr val="0097A7"/>
              </a:solidFill>
              <a:latin typeface="Bahnschrift"/>
            </a:endParaRPr>
          </a:p>
          <a:p>
            <a:pPr marL="171450" indent="-171450">
              <a:buFont typeface="Arial,Sans-Serif"/>
              <a:buChar char="•"/>
            </a:pPr>
            <a:r>
              <a:rPr lang="en-US" sz="1100">
                <a:solidFill>
                  <a:schemeClr val="bg1"/>
                </a:solidFill>
                <a:latin typeface="Bahnschrift"/>
              </a:rPr>
              <a:t>Gross Profit Margin – </a:t>
            </a:r>
            <a:r>
              <a:rPr lang="en-US" sz="1100" b="1">
                <a:solidFill>
                  <a:srgbClr val="702FA0"/>
                </a:solidFill>
                <a:latin typeface="Bahnschrift"/>
              </a:rPr>
              <a:t>50.8%</a:t>
            </a:r>
            <a:r>
              <a:rPr lang="en-US" sz="1100" baseline="30000">
                <a:solidFill>
                  <a:srgbClr val="0097A7"/>
                </a:solidFill>
                <a:latin typeface="Bahnschrift"/>
                <a:hlinkClick r:id="rId3" action="ppaction://hlinksldjump">
                  <a:extLst>
                    <a:ext uri="{A12FA001-AC4F-418D-AE19-62706E023703}">
                      <ahyp:hlinkClr xmlns:ahyp="http://schemas.microsoft.com/office/drawing/2018/hyperlinkcolor" val="tx"/>
                    </a:ext>
                  </a:extLst>
                </a:hlinkClick>
              </a:rPr>
              <a:t>22</a:t>
            </a:r>
            <a:endParaRPr lang="en-US" sz="1100">
              <a:solidFill>
                <a:srgbClr val="0097A7"/>
              </a:solidFill>
              <a:latin typeface="Bahnschrift"/>
            </a:endParaRPr>
          </a:p>
        </p:txBody>
      </p:sp>
      <p:sp>
        <p:nvSpPr>
          <p:cNvPr id="47" name="Rectangle 46">
            <a:extLst>
              <a:ext uri="{FF2B5EF4-FFF2-40B4-BE49-F238E27FC236}">
                <a16:creationId xmlns:a16="http://schemas.microsoft.com/office/drawing/2014/main" id="{95998835-4F57-2C06-67F0-8E2ABCE8E8BE}"/>
              </a:ext>
            </a:extLst>
          </p:cNvPr>
          <p:cNvSpPr/>
          <p:nvPr/>
        </p:nvSpPr>
        <p:spPr>
          <a:xfrm>
            <a:off x="244157" y="2096503"/>
            <a:ext cx="4318212" cy="630370"/>
          </a:xfrm>
          <a:prstGeom prst="rect">
            <a:avLst/>
          </a:prstGeom>
          <a:solidFill>
            <a:srgbClr val="F5F2CB"/>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1100" u="sng">
                <a:solidFill>
                  <a:schemeClr val="bg1"/>
                </a:solidFill>
                <a:latin typeface="Bahnschrift"/>
              </a:rPr>
              <a:t>Key Performance Indicators:</a:t>
            </a:r>
            <a:endParaRPr lang="en-US" sz="1100">
              <a:solidFill>
                <a:schemeClr val="bg1"/>
              </a:solidFill>
              <a:latin typeface="Bahnschrift"/>
            </a:endParaRPr>
          </a:p>
          <a:p>
            <a:pPr marL="171450" indent="-171450">
              <a:buFont typeface="Arial,Sans-Serif"/>
              <a:buChar char="•"/>
            </a:pPr>
            <a:r>
              <a:rPr lang="en-US" sz="1100">
                <a:solidFill>
                  <a:schemeClr val="bg1"/>
                </a:solidFill>
                <a:latin typeface="Bahnschrift"/>
              </a:rPr>
              <a:t>Market Share – </a:t>
            </a:r>
            <a:r>
              <a:rPr lang="en-US" sz="1100" b="1">
                <a:solidFill>
                  <a:srgbClr val="702FA0"/>
                </a:solidFill>
                <a:latin typeface="Bahnschrift"/>
              </a:rPr>
              <a:t>1.3%</a:t>
            </a:r>
            <a:r>
              <a:rPr lang="en-US" sz="1100">
                <a:solidFill>
                  <a:srgbClr val="702FA0"/>
                </a:solidFill>
                <a:latin typeface="Bahnschrift"/>
              </a:rPr>
              <a:t> </a:t>
            </a:r>
            <a:r>
              <a:rPr lang="en-US" sz="1100">
                <a:solidFill>
                  <a:schemeClr val="bg1"/>
                </a:solidFill>
                <a:latin typeface="Bahnschrift"/>
              </a:rPr>
              <a:t>in the USA</a:t>
            </a:r>
            <a:r>
              <a:rPr lang="en-US" sz="1100" baseline="30000">
                <a:solidFill>
                  <a:schemeClr val="bg1"/>
                </a:solidFill>
                <a:latin typeface="Bahnschrift"/>
                <a:hlinkClick r:id="rId4" action="ppaction://hlinksldjump"/>
              </a:rPr>
              <a:t>6</a:t>
            </a:r>
            <a:endParaRPr lang="en-US" sz="1100" baseline="30000">
              <a:solidFill>
                <a:schemeClr val="bg1"/>
              </a:solidFill>
              <a:latin typeface="Bahnschrift"/>
            </a:endParaRPr>
          </a:p>
          <a:p>
            <a:pPr marL="171450" indent="-171450">
              <a:buFont typeface="Arial,Sans-Serif"/>
              <a:buChar char="•"/>
            </a:pPr>
            <a:r>
              <a:rPr lang="en-US" sz="1100">
                <a:solidFill>
                  <a:schemeClr val="bg1"/>
                </a:solidFill>
                <a:latin typeface="Bahnschrift"/>
              </a:rPr>
              <a:t>Customer Annual Growth Rate – </a:t>
            </a:r>
            <a:r>
              <a:rPr lang="en-US" sz="1100" b="1">
                <a:solidFill>
                  <a:srgbClr val="702FA0"/>
                </a:solidFill>
                <a:latin typeface="Bahnschrift"/>
              </a:rPr>
              <a:t>8.0%</a:t>
            </a:r>
            <a:r>
              <a:rPr lang="en-US" sz="1100" baseline="30000">
                <a:solidFill>
                  <a:srgbClr val="0097A7"/>
                </a:solidFill>
                <a:latin typeface="Bahnschrift"/>
                <a:hlinkClick r:id="rId3" action="ppaction://hlinksldjump">
                  <a:extLst>
                    <a:ext uri="{A12FA001-AC4F-418D-AE19-62706E023703}">
                      <ahyp:hlinkClr xmlns:ahyp="http://schemas.microsoft.com/office/drawing/2018/hyperlinkcolor" val="tx"/>
                    </a:ext>
                  </a:extLst>
                </a:hlinkClick>
              </a:rPr>
              <a:t>22</a:t>
            </a:r>
            <a:endParaRPr lang="en-US" baseline="30000">
              <a:solidFill>
                <a:srgbClr val="0097A7"/>
              </a:solidFill>
            </a:endParaRPr>
          </a:p>
        </p:txBody>
      </p:sp>
      <p:sp>
        <p:nvSpPr>
          <p:cNvPr id="4" name="Google Shape;367;p26">
            <a:extLst>
              <a:ext uri="{FF2B5EF4-FFF2-40B4-BE49-F238E27FC236}">
                <a16:creationId xmlns:a16="http://schemas.microsoft.com/office/drawing/2014/main" id="{BFF6C984-2637-206B-589B-AF0A24008260}"/>
              </a:ext>
            </a:extLst>
          </p:cNvPr>
          <p:cNvSpPr/>
          <p:nvPr/>
        </p:nvSpPr>
        <p:spPr>
          <a:xfrm rot="5160000" flipH="1">
            <a:off x="-977360" y="-985776"/>
            <a:ext cx="1806180" cy="2007184"/>
          </a:xfrm>
          <a:prstGeom prst="parallelogram">
            <a:avLst>
              <a:gd name="adj" fmla="val 57078"/>
            </a:avLst>
          </a:prstGeom>
          <a:gradFill>
            <a:gsLst>
              <a:gs pos="0">
                <a:srgbClr val="7030A0"/>
              </a:gs>
              <a:gs pos="100000">
                <a:schemeClr val="accent1">
                  <a:lumMod val="7500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67;p26">
            <a:extLst>
              <a:ext uri="{FF2B5EF4-FFF2-40B4-BE49-F238E27FC236}">
                <a16:creationId xmlns:a16="http://schemas.microsoft.com/office/drawing/2014/main" id="{5D5AD74A-5975-27B0-C6D6-2B18B15A0F52}"/>
              </a:ext>
            </a:extLst>
          </p:cNvPr>
          <p:cNvSpPr/>
          <p:nvPr/>
        </p:nvSpPr>
        <p:spPr>
          <a:xfrm rot="9240000" flipH="1">
            <a:off x="8419765" y="-676378"/>
            <a:ext cx="1186902" cy="1565882"/>
          </a:xfrm>
          <a:prstGeom prst="parallelogram">
            <a:avLst>
              <a:gd name="adj" fmla="val 57078"/>
            </a:avLst>
          </a:prstGeom>
          <a:gradFill>
            <a:gsLst>
              <a:gs pos="0">
                <a:srgbClr val="7030A0"/>
              </a:gs>
              <a:gs pos="100000">
                <a:schemeClr val="accent1">
                  <a:lumMod val="7500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85;p33">
            <a:extLst>
              <a:ext uri="{FF2B5EF4-FFF2-40B4-BE49-F238E27FC236}">
                <a16:creationId xmlns:a16="http://schemas.microsoft.com/office/drawing/2014/main" id="{70EBDF29-622E-8A27-C803-56C8E89AD7ED}"/>
              </a:ext>
            </a:extLst>
          </p:cNvPr>
          <p:cNvSpPr txBox="1">
            <a:spLocks/>
          </p:cNvSpPr>
          <p:nvPr/>
        </p:nvSpPr>
        <p:spPr>
          <a:xfrm>
            <a:off x="353369" y="-41486"/>
            <a:ext cx="8491422"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Oswald"/>
              <a:buNone/>
              <a:defRPr sz="20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3000"/>
              <a:buFont typeface="Oswald"/>
              <a:buNone/>
              <a:defRPr sz="3000" b="1" i="0" u="none" strike="noStrike" cap="none">
                <a:solidFill>
                  <a:schemeClr val="dk1"/>
                </a:solidFill>
                <a:latin typeface="Oswald"/>
                <a:ea typeface="Oswald"/>
                <a:cs typeface="Oswald"/>
                <a:sym typeface="Oswald"/>
              </a:defRPr>
            </a:lvl2pPr>
            <a:lvl3pPr marR="0" lvl="2" algn="ctr" rtl="0">
              <a:lnSpc>
                <a:spcPct val="100000"/>
              </a:lnSpc>
              <a:spcBef>
                <a:spcPts val="0"/>
              </a:spcBef>
              <a:spcAft>
                <a:spcPts val="0"/>
              </a:spcAft>
              <a:buClr>
                <a:schemeClr val="dk1"/>
              </a:buClr>
              <a:buSzPts val="3000"/>
              <a:buFont typeface="Oswald"/>
              <a:buNone/>
              <a:defRPr sz="3000" b="1" i="0" u="none" strike="noStrike" cap="none">
                <a:solidFill>
                  <a:schemeClr val="dk1"/>
                </a:solidFill>
                <a:latin typeface="Oswald"/>
                <a:ea typeface="Oswald"/>
                <a:cs typeface="Oswald"/>
                <a:sym typeface="Oswald"/>
              </a:defRPr>
            </a:lvl3pPr>
            <a:lvl4pPr marR="0" lvl="3" algn="ctr" rtl="0">
              <a:lnSpc>
                <a:spcPct val="100000"/>
              </a:lnSpc>
              <a:spcBef>
                <a:spcPts val="0"/>
              </a:spcBef>
              <a:spcAft>
                <a:spcPts val="0"/>
              </a:spcAft>
              <a:buClr>
                <a:schemeClr val="dk1"/>
              </a:buClr>
              <a:buSzPts val="3000"/>
              <a:buFont typeface="Oswald"/>
              <a:buNone/>
              <a:defRPr sz="3000" b="1" i="0" u="none" strike="noStrike" cap="none">
                <a:solidFill>
                  <a:schemeClr val="dk1"/>
                </a:solidFill>
                <a:latin typeface="Oswald"/>
                <a:ea typeface="Oswald"/>
                <a:cs typeface="Oswald"/>
                <a:sym typeface="Oswald"/>
              </a:defRPr>
            </a:lvl4pPr>
            <a:lvl5pPr marR="0" lvl="4" algn="ctr" rtl="0">
              <a:lnSpc>
                <a:spcPct val="100000"/>
              </a:lnSpc>
              <a:spcBef>
                <a:spcPts val="0"/>
              </a:spcBef>
              <a:spcAft>
                <a:spcPts val="0"/>
              </a:spcAft>
              <a:buClr>
                <a:schemeClr val="dk1"/>
              </a:buClr>
              <a:buSzPts val="3000"/>
              <a:buFont typeface="Oswald"/>
              <a:buNone/>
              <a:defRPr sz="3000" b="1" i="0" u="none" strike="noStrike" cap="none">
                <a:solidFill>
                  <a:schemeClr val="dk1"/>
                </a:solidFill>
                <a:latin typeface="Oswald"/>
                <a:ea typeface="Oswald"/>
                <a:cs typeface="Oswald"/>
                <a:sym typeface="Oswald"/>
              </a:defRPr>
            </a:lvl5pPr>
            <a:lvl6pPr marR="0" lvl="5" algn="ctr" rtl="0">
              <a:lnSpc>
                <a:spcPct val="100000"/>
              </a:lnSpc>
              <a:spcBef>
                <a:spcPts val="0"/>
              </a:spcBef>
              <a:spcAft>
                <a:spcPts val="0"/>
              </a:spcAft>
              <a:buClr>
                <a:schemeClr val="dk1"/>
              </a:buClr>
              <a:buSzPts val="3000"/>
              <a:buFont typeface="Oswald"/>
              <a:buNone/>
              <a:defRPr sz="3000" b="1" i="0" u="none" strike="noStrike" cap="none">
                <a:solidFill>
                  <a:schemeClr val="dk1"/>
                </a:solidFill>
                <a:latin typeface="Oswald"/>
                <a:ea typeface="Oswald"/>
                <a:cs typeface="Oswald"/>
                <a:sym typeface="Oswald"/>
              </a:defRPr>
            </a:lvl6pPr>
            <a:lvl7pPr marR="0" lvl="6" algn="ctr" rtl="0">
              <a:lnSpc>
                <a:spcPct val="100000"/>
              </a:lnSpc>
              <a:spcBef>
                <a:spcPts val="0"/>
              </a:spcBef>
              <a:spcAft>
                <a:spcPts val="0"/>
              </a:spcAft>
              <a:buClr>
                <a:schemeClr val="dk1"/>
              </a:buClr>
              <a:buSzPts val="3000"/>
              <a:buFont typeface="Oswald"/>
              <a:buNone/>
              <a:defRPr sz="3000" b="1" i="0" u="none" strike="noStrike" cap="none">
                <a:solidFill>
                  <a:schemeClr val="dk1"/>
                </a:solidFill>
                <a:latin typeface="Oswald"/>
                <a:ea typeface="Oswald"/>
                <a:cs typeface="Oswald"/>
                <a:sym typeface="Oswald"/>
              </a:defRPr>
            </a:lvl7pPr>
            <a:lvl8pPr marR="0" lvl="7" algn="ctr" rtl="0">
              <a:lnSpc>
                <a:spcPct val="100000"/>
              </a:lnSpc>
              <a:spcBef>
                <a:spcPts val="0"/>
              </a:spcBef>
              <a:spcAft>
                <a:spcPts val="0"/>
              </a:spcAft>
              <a:buClr>
                <a:schemeClr val="dk1"/>
              </a:buClr>
              <a:buSzPts val="3000"/>
              <a:buFont typeface="Oswald"/>
              <a:buNone/>
              <a:defRPr sz="3000" b="1" i="0" u="none" strike="noStrike" cap="none">
                <a:solidFill>
                  <a:schemeClr val="dk1"/>
                </a:solidFill>
                <a:latin typeface="Oswald"/>
                <a:ea typeface="Oswald"/>
                <a:cs typeface="Oswald"/>
                <a:sym typeface="Oswald"/>
              </a:defRPr>
            </a:lvl8pPr>
            <a:lvl9pPr marR="0" lvl="8" algn="ctr" rtl="0">
              <a:lnSpc>
                <a:spcPct val="100000"/>
              </a:lnSpc>
              <a:spcBef>
                <a:spcPts val="0"/>
              </a:spcBef>
              <a:spcAft>
                <a:spcPts val="0"/>
              </a:spcAft>
              <a:buClr>
                <a:schemeClr val="dk1"/>
              </a:buClr>
              <a:buSzPts val="3000"/>
              <a:buFont typeface="Oswald"/>
              <a:buNone/>
              <a:defRPr sz="3000" b="1" i="0" u="none" strike="noStrike" cap="none">
                <a:solidFill>
                  <a:schemeClr val="dk1"/>
                </a:solidFill>
                <a:latin typeface="Oswald"/>
                <a:ea typeface="Oswald"/>
                <a:cs typeface="Oswald"/>
                <a:sym typeface="Oswald"/>
              </a:defRPr>
            </a:lvl9pPr>
          </a:lstStyle>
          <a:p>
            <a:r>
              <a:rPr lang="en-CA">
                <a:solidFill>
                  <a:srgbClr val="702FA0"/>
                </a:solidFill>
                <a:latin typeface="Bahnschrift" panose="020B0502040204020203" pitchFamily="34" charset="0"/>
              </a:rPr>
              <a:t>Analyzing Strengths and Weaknesses Through the Key Success Factors</a:t>
            </a:r>
          </a:p>
        </p:txBody>
      </p:sp>
      <p:cxnSp>
        <p:nvCxnSpPr>
          <p:cNvPr id="23" name="Straight Arrow Connector 22">
            <a:extLst>
              <a:ext uri="{FF2B5EF4-FFF2-40B4-BE49-F238E27FC236}">
                <a16:creationId xmlns:a16="http://schemas.microsoft.com/office/drawing/2014/main" id="{15FF864C-81B4-3AD9-40A5-502EE608DC0A}"/>
              </a:ext>
            </a:extLst>
          </p:cNvPr>
          <p:cNvCxnSpPr>
            <a:cxnSpLocks/>
          </p:cNvCxnSpPr>
          <p:nvPr/>
        </p:nvCxnSpPr>
        <p:spPr>
          <a:xfrm>
            <a:off x="535654" y="378070"/>
            <a:ext cx="8121418" cy="0"/>
          </a:xfrm>
          <a:prstGeom prst="straightConnector1">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9494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364"/>
        <p:cNvGrpSpPr/>
        <p:nvPr/>
      </p:nvGrpSpPr>
      <p:grpSpPr>
        <a:xfrm>
          <a:off x="0" y="0"/>
          <a:ext cx="0" cy="0"/>
          <a:chOff x="0" y="0"/>
          <a:chExt cx="0" cy="0"/>
        </a:xfrm>
      </p:grpSpPr>
      <p:sp>
        <p:nvSpPr>
          <p:cNvPr id="44" name="Rectangle 43">
            <a:extLst>
              <a:ext uri="{FF2B5EF4-FFF2-40B4-BE49-F238E27FC236}">
                <a16:creationId xmlns:a16="http://schemas.microsoft.com/office/drawing/2014/main" id="{13A0116B-9251-468A-0E0C-5456240F301B}"/>
              </a:ext>
            </a:extLst>
          </p:cNvPr>
          <p:cNvSpPr/>
          <p:nvPr/>
        </p:nvSpPr>
        <p:spPr>
          <a:xfrm>
            <a:off x="-401103" y="2972833"/>
            <a:ext cx="2472610" cy="230932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76913ED-D7A2-9FA6-FA31-46AA73CA56B0}"/>
              </a:ext>
            </a:extLst>
          </p:cNvPr>
          <p:cNvSpPr/>
          <p:nvPr/>
        </p:nvSpPr>
        <p:spPr>
          <a:xfrm>
            <a:off x="8428618" y="-72871"/>
            <a:ext cx="2472610" cy="230559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409;p28">
            <a:extLst>
              <a:ext uri="{FF2B5EF4-FFF2-40B4-BE49-F238E27FC236}">
                <a16:creationId xmlns:a16="http://schemas.microsoft.com/office/drawing/2014/main" id="{3AE28094-5C93-A4CC-E056-B21F9DB34F73}"/>
              </a:ext>
            </a:extLst>
          </p:cNvPr>
          <p:cNvSpPr txBox="1">
            <a:spLocks/>
          </p:cNvSpPr>
          <p:nvPr/>
        </p:nvSpPr>
        <p:spPr>
          <a:xfrm>
            <a:off x="461954" y="-53662"/>
            <a:ext cx="7704000" cy="5216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8500"/>
              <a:buFont typeface="Oswald"/>
              <a:buNone/>
              <a:defRPr sz="72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8500"/>
              <a:buFont typeface="Oswald"/>
              <a:buNone/>
              <a:defRPr sz="8500" b="1" i="0" u="none" strike="noStrike" cap="none">
                <a:solidFill>
                  <a:schemeClr val="dk1"/>
                </a:solidFill>
                <a:latin typeface="Oswald"/>
                <a:ea typeface="Oswald"/>
                <a:cs typeface="Oswald"/>
                <a:sym typeface="Oswald"/>
              </a:defRPr>
            </a:lvl2pPr>
            <a:lvl3pPr marR="0" lvl="2" algn="ctr" rtl="0">
              <a:lnSpc>
                <a:spcPct val="100000"/>
              </a:lnSpc>
              <a:spcBef>
                <a:spcPts val="0"/>
              </a:spcBef>
              <a:spcAft>
                <a:spcPts val="0"/>
              </a:spcAft>
              <a:buClr>
                <a:schemeClr val="dk1"/>
              </a:buClr>
              <a:buSzPts val="8500"/>
              <a:buFont typeface="Oswald"/>
              <a:buNone/>
              <a:defRPr sz="8500" b="1" i="0" u="none" strike="noStrike" cap="none">
                <a:solidFill>
                  <a:schemeClr val="dk1"/>
                </a:solidFill>
                <a:latin typeface="Oswald"/>
                <a:ea typeface="Oswald"/>
                <a:cs typeface="Oswald"/>
                <a:sym typeface="Oswald"/>
              </a:defRPr>
            </a:lvl3pPr>
            <a:lvl4pPr marR="0" lvl="3" algn="ctr" rtl="0">
              <a:lnSpc>
                <a:spcPct val="100000"/>
              </a:lnSpc>
              <a:spcBef>
                <a:spcPts val="0"/>
              </a:spcBef>
              <a:spcAft>
                <a:spcPts val="0"/>
              </a:spcAft>
              <a:buClr>
                <a:schemeClr val="dk1"/>
              </a:buClr>
              <a:buSzPts val="8500"/>
              <a:buFont typeface="Oswald"/>
              <a:buNone/>
              <a:defRPr sz="8500" b="1" i="0" u="none" strike="noStrike" cap="none">
                <a:solidFill>
                  <a:schemeClr val="dk1"/>
                </a:solidFill>
                <a:latin typeface="Oswald"/>
                <a:ea typeface="Oswald"/>
                <a:cs typeface="Oswald"/>
                <a:sym typeface="Oswald"/>
              </a:defRPr>
            </a:lvl4pPr>
            <a:lvl5pPr marR="0" lvl="4" algn="ctr" rtl="0">
              <a:lnSpc>
                <a:spcPct val="100000"/>
              </a:lnSpc>
              <a:spcBef>
                <a:spcPts val="0"/>
              </a:spcBef>
              <a:spcAft>
                <a:spcPts val="0"/>
              </a:spcAft>
              <a:buClr>
                <a:schemeClr val="dk1"/>
              </a:buClr>
              <a:buSzPts val="8500"/>
              <a:buFont typeface="Oswald"/>
              <a:buNone/>
              <a:defRPr sz="8500" b="1" i="0" u="none" strike="noStrike" cap="none">
                <a:solidFill>
                  <a:schemeClr val="dk1"/>
                </a:solidFill>
                <a:latin typeface="Oswald"/>
                <a:ea typeface="Oswald"/>
                <a:cs typeface="Oswald"/>
                <a:sym typeface="Oswald"/>
              </a:defRPr>
            </a:lvl5pPr>
            <a:lvl6pPr marR="0" lvl="5" algn="ctr" rtl="0">
              <a:lnSpc>
                <a:spcPct val="100000"/>
              </a:lnSpc>
              <a:spcBef>
                <a:spcPts val="0"/>
              </a:spcBef>
              <a:spcAft>
                <a:spcPts val="0"/>
              </a:spcAft>
              <a:buClr>
                <a:schemeClr val="dk1"/>
              </a:buClr>
              <a:buSzPts val="8500"/>
              <a:buFont typeface="Oswald"/>
              <a:buNone/>
              <a:defRPr sz="8500" b="1" i="0" u="none" strike="noStrike" cap="none">
                <a:solidFill>
                  <a:schemeClr val="dk1"/>
                </a:solidFill>
                <a:latin typeface="Oswald"/>
                <a:ea typeface="Oswald"/>
                <a:cs typeface="Oswald"/>
                <a:sym typeface="Oswald"/>
              </a:defRPr>
            </a:lvl6pPr>
            <a:lvl7pPr marR="0" lvl="6" algn="ctr" rtl="0">
              <a:lnSpc>
                <a:spcPct val="100000"/>
              </a:lnSpc>
              <a:spcBef>
                <a:spcPts val="0"/>
              </a:spcBef>
              <a:spcAft>
                <a:spcPts val="0"/>
              </a:spcAft>
              <a:buClr>
                <a:schemeClr val="dk1"/>
              </a:buClr>
              <a:buSzPts val="8500"/>
              <a:buFont typeface="Oswald"/>
              <a:buNone/>
              <a:defRPr sz="8500" b="1" i="0" u="none" strike="noStrike" cap="none">
                <a:solidFill>
                  <a:schemeClr val="dk1"/>
                </a:solidFill>
                <a:latin typeface="Oswald"/>
                <a:ea typeface="Oswald"/>
                <a:cs typeface="Oswald"/>
                <a:sym typeface="Oswald"/>
              </a:defRPr>
            </a:lvl7pPr>
            <a:lvl8pPr marR="0" lvl="7" algn="ctr" rtl="0">
              <a:lnSpc>
                <a:spcPct val="100000"/>
              </a:lnSpc>
              <a:spcBef>
                <a:spcPts val="0"/>
              </a:spcBef>
              <a:spcAft>
                <a:spcPts val="0"/>
              </a:spcAft>
              <a:buClr>
                <a:schemeClr val="dk1"/>
              </a:buClr>
              <a:buSzPts val="8500"/>
              <a:buFont typeface="Oswald"/>
              <a:buNone/>
              <a:defRPr sz="8500" b="1" i="0" u="none" strike="noStrike" cap="none">
                <a:solidFill>
                  <a:schemeClr val="dk1"/>
                </a:solidFill>
                <a:latin typeface="Oswald"/>
                <a:ea typeface="Oswald"/>
                <a:cs typeface="Oswald"/>
                <a:sym typeface="Oswald"/>
              </a:defRPr>
            </a:lvl8pPr>
            <a:lvl9pPr marR="0" lvl="8" algn="ctr" rtl="0">
              <a:lnSpc>
                <a:spcPct val="100000"/>
              </a:lnSpc>
              <a:spcBef>
                <a:spcPts val="0"/>
              </a:spcBef>
              <a:spcAft>
                <a:spcPts val="0"/>
              </a:spcAft>
              <a:buClr>
                <a:schemeClr val="dk1"/>
              </a:buClr>
              <a:buSzPts val="8500"/>
              <a:buFont typeface="Oswald"/>
              <a:buNone/>
              <a:defRPr sz="8500" b="1" i="0" u="none" strike="noStrike" cap="none">
                <a:solidFill>
                  <a:schemeClr val="dk1"/>
                </a:solidFill>
                <a:latin typeface="Oswald"/>
                <a:ea typeface="Oswald"/>
                <a:cs typeface="Oswald"/>
                <a:sym typeface="Oswald"/>
              </a:defRPr>
            </a:lvl9pPr>
          </a:lstStyle>
          <a:p>
            <a:r>
              <a:rPr lang="en" sz="2000">
                <a:solidFill>
                  <a:srgbClr val="7030A0"/>
                </a:solidFill>
                <a:latin typeface="Bahnschrift" panose="020B0502040204020203" pitchFamily="34" charset="0"/>
              </a:rPr>
              <a:t>Examining PF’s Internal and External Diamond-E Factors  </a:t>
            </a:r>
            <a:endParaRPr lang="en-US" sz="2000">
              <a:solidFill>
                <a:srgbClr val="7030A0"/>
              </a:solidFill>
              <a:latin typeface="Bahnschrift" panose="020B0502040204020203" pitchFamily="34" charset="0"/>
            </a:endParaRPr>
          </a:p>
        </p:txBody>
      </p:sp>
      <p:sp>
        <p:nvSpPr>
          <p:cNvPr id="36" name="Rectangle 35">
            <a:extLst>
              <a:ext uri="{FF2B5EF4-FFF2-40B4-BE49-F238E27FC236}">
                <a16:creationId xmlns:a16="http://schemas.microsoft.com/office/drawing/2014/main" id="{BA912E4C-5AEB-72AE-12DC-8A6EB007AC97}"/>
              </a:ext>
            </a:extLst>
          </p:cNvPr>
          <p:cNvSpPr/>
          <p:nvPr/>
        </p:nvSpPr>
        <p:spPr>
          <a:xfrm>
            <a:off x="77472" y="2176799"/>
            <a:ext cx="2517839" cy="2886813"/>
          </a:xfrm>
          <a:prstGeom prst="rect">
            <a:avLst/>
          </a:prstGeom>
          <a:solidFill>
            <a:srgbClr val="F5F2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b="1">
              <a:solidFill>
                <a:srgbClr val="7030A0"/>
              </a:solidFill>
              <a:latin typeface="Oswald"/>
            </a:endParaRPr>
          </a:p>
        </p:txBody>
      </p:sp>
      <p:sp>
        <p:nvSpPr>
          <p:cNvPr id="41" name="Rectangle 40">
            <a:extLst>
              <a:ext uri="{FF2B5EF4-FFF2-40B4-BE49-F238E27FC236}">
                <a16:creationId xmlns:a16="http://schemas.microsoft.com/office/drawing/2014/main" id="{D8DD679F-C5FF-0905-7175-47D11E3977F0}"/>
              </a:ext>
            </a:extLst>
          </p:cNvPr>
          <p:cNvSpPr/>
          <p:nvPr/>
        </p:nvSpPr>
        <p:spPr>
          <a:xfrm>
            <a:off x="2704518" y="3210441"/>
            <a:ext cx="2279662" cy="1833920"/>
          </a:xfrm>
          <a:prstGeom prst="rect">
            <a:avLst/>
          </a:prstGeom>
          <a:solidFill>
            <a:srgbClr val="F5F2CB"/>
          </a:solidFill>
          <a:ln>
            <a:solidFill>
              <a:srgbClr val="6C561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100" b="1">
              <a:solidFill>
                <a:srgbClr val="7030A0"/>
              </a:solidFill>
              <a:highlight>
                <a:srgbClr val="ECE6F5"/>
              </a:highlight>
              <a:latin typeface="Oswald"/>
            </a:endParaRPr>
          </a:p>
        </p:txBody>
      </p:sp>
      <p:sp>
        <p:nvSpPr>
          <p:cNvPr id="42" name="Rectangle 41">
            <a:extLst>
              <a:ext uri="{FF2B5EF4-FFF2-40B4-BE49-F238E27FC236}">
                <a16:creationId xmlns:a16="http://schemas.microsoft.com/office/drawing/2014/main" id="{392D948C-7026-D384-DDC7-EBE6C6867845}"/>
              </a:ext>
            </a:extLst>
          </p:cNvPr>
          <p:cNvSpPr/>
          <p:nvPr/>
        </p:nvSpPr>
        <p:spPr>
          <a:xfrm>
            <a:off x="5039740" y="3210441"/>
            <a:ext cx="3957786" cy="18339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CAE0226B-3495-4B23-340A-C59B5CCEFB62}"/>
              </a:ext>
            </a:extLst>
          </p:cNvPr>
          <p:cNvSpPr/>
          <p:nvPr/>
        </p:nvSpPr>
        <p:spPr>
          <a:xfrm>
            <a:off x="5194440" y="433114"/>
            <a:ext cx="2061570" cy="2734593"/>
          </a:xfrm>
          <a:prstGeom prst="rect">
            <a:avLst/>
          </a:prstGeom>
          <a:solidFill>
            <a:srgbClr val="E4DEE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ectangle 45">
            <a:extLst>
              <a:ext uri="{FF2B5EF4-FFF2-40B4-BE49-F238E27FC236}">
                <a16:creationId xmlns:a16="http://schemas.microsoft.com/office/drawing/2014/main" id="{3579F104-EBC7-8108-672E-E07275D97AFB}"/>
              </a:ext>
            </a:extLst>
          </p:cNvPr>
          <p:cNvSpPr/>
          <p:nvPr/>
        </p:nvSpPr>
        <p:spPr>
          <a:xfrm>
            <a:off x="7322792" y="424372"/>
            <a:ext cx="1687079" cy="2734593"/>
          </a:xfrm>
          <a:prstGeom prst="rect">
            <a:avLst/>
          </a:prstGeom>
          <a:solidFill>
            <a:srgbClr val="F7F2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5F2CB"/>
              </a:solidFill>
            </a:endParaRPr>
          </a:p>
        </p:txBody>
      </p:sp>
      <p:sp>
        <p:nvSpPr>
          <p:cNvPr id="3" name="TextBox 2">
            <a:extLst>
              <a:ext uri="{FF2B5EF4-FFF2-40B4-BE49-F238E27FC236}">
                <a16:creationId xmlns:a16="http://schemas.microsoft.com/office/drawing/2014/main" id="{05B807D8-CF43-9853-E5BE-AAD12D63988A}"/>
              </a:ext>
            </a:extLst>
          </p:cNvPr>
          <p:cNvSpPr txBox="1"/>
          <p:nvPr/>
        </p:nvSpPr>
        <p:spPr>
          <a:xfrm>
            <a:off x="2692771" y="3205459"/>
            <a:ext cx="1968410" cy="276999"/>
          </a:xfrm>
          <a:prstGeom prst="rect">
            <a:avLst/>
          </a:prstGeom>
          <a:noFill/>
        </p:spPr>
        <p:txBody>
          <a:bodyPr wrap="square">
            <a:spAutoFit/>
          </a:bodyPr>
          <a:lstStyle/>
          <a:p>
            <a:r>
              <a:rPr lang="en" sz="1200" b="1">
                <a:solidFill>
                  <a:srgbClr val="7030A0"/>
                </a:solidFill>
                <a:latin typeface="Bahnschrift" panose="020B0502040204020203" pitchFamily="34" charset="0"/>
              </a:rPr>
              <a:t>Organization</a:t>
            </a:r>
            <a:endParaRPr lang="en-US" sz="1200">
              <a:latin typeface="Bahnschrift" panose="020B0502040204020203" pitchFamily="34" charset="0"/>
            </a:endParaRPr>
          </a:p>
        </p:txBody>
      </p:sp>
      <p:sp>
        <p:nvSpPr>
          <p:cNvPr id="7" name="TextBox 6">
            <a:extLst>
              <a:ext uri="{FF2B5EF4-FFF2-40B4-BE49-F238E27FC236}">
                <a16:creationId xmlns:a16="http://schemas.microsoft.com/office/drawing/2014/main" id="{FEFF805F-2461-6964-AB37-07B646380574}"/>
              </a:ext>
            </a:extLst>
          </p:cNvPr>
          <p:cNvSpPr txBox="1"/>
          <p:nvPr/>
        </p:nvSpPr>
        <p:spPr>
          <a:xfrm>
            <a:off x="5015030" y="3232563"/>
            <a:ext cx="5440166" cy="276999"/>
          </a:xfrm>
          <a:prstGeom prst="rect">
            <a:avLst/>
          </a:prstGeom>
          <a:noFill/>
        </p:spPr>
        <p:txBody>
          <a:bodyPr wrap="square">
            <a:spAutoFit/>
          </a:bodyPr>
          <a:lstStyle/>
          <a:p>
            <a:r>
              <a:rPr lang="en" sz="1200" b="1">
                <a:solidFill>
                  <a:srgbClr val="7030A0"/>
                </a:solidFill>
                <a:latin typeface="Bahnschrift" panose="020B0502040204020203" pitchFamily="34" charset="0"/>
              </a:rPr>
              <a:t>Strategy</a:t>
            </a:r>
            <a:endParaRPr lang="en-US" sz="1200">
              <a:latin typeface="Bahnschrift" panose="020B0502040204020203" pitchFamily="34" charset="0"/>
            </a:endParaRPr>
          </a:p>
        </p:txBody>
      </p:sp>
      <p:sp>
        <p:nvSpPr>
          <p:cNvPr id="10" name="TextBox 9">
            <a:extLst>
              <a:ext uri="{FF2B5EF4-FFF2-40B4-BE49-F238E27FC236}">
                <a16:creationId xmlns:a16="http://schemas.microsoft.com/office/drawing/2014/main" id="{14FE7378-5404-52AC-8C54-4363DC4CC30D}"/>
              </a:ext>
            </a:extLst>
          </p:cNvPr>
          <p:cNvSpPr txBox="1"/>
          <p:nvPr/>
        </p:nvSpPr>
        <p:spPr>
          <a:xfrm>
            <a:off x="5070589" y="398015"/>
            <a:ext cx="5440166" cy="276999"/>
          </a:xfrm>
          <a:prstGeom prst="rect">
            <a:avLst/>
          </a:prstGeom>
          <a:noFill/>
        </p:spPr>
        <p:txBody>
          <a:bodyPr wrap="square">
            <a:spAutoFit/>
          </a:bodyPr>
          <a:lstStyle/>
          <a:p>
            <a:pPr algn="ctr"/>
            <a:r>
              <a:rPr lang="en-US" sz="1200" b="1">
                <a:solidFill>
                  <a:srgbClr val="7030A0"/>
                </a:solidFill>
                <a:latin typeface="Bahnschrift" panose="020B0502040204020203" pitchFamily="34" charset="0"/>
              </a:rPr>
              <a:t>Environment</a:t>
            </a:r>
            <a:endParaRPr lang="en-US" sz="1200">
              <a:latin typeface="Bahnschrift" panose="020B0502040204020203" pitchFamily="34" charset="0"/>
            </a:endParaRPr>
          </a:p>
        </p:txBody>
      </p:sp>
      <p:cxnSp>
        <p:nvCxnSpPr>
          <p:cNvPr id="12" name="Straight Arrow Connector 11">
            <a:extLst>
              <a:ext uri="{FF2B5EF4-FFF2-40B4-BE49-F238E27FC236}">
                <a16:creationId xmlns:a16="http://schemas.microsoft.com/office/drawing/2014/main" id="{760F380D-272B-70F2-2D39-9DE9468FCF19}"/>
              </a:ext>
            </a:extLst>
          </p:cNvPr>
          <p:cNvCxnSpPr>
            <a:cxnSpLocks/>
          </p:cNvCxnSpPr>
          <p:nvPr/>
        </p:nvCxnSpPr>
        <p:spPr>
          <a:xfrm flipH="1">
            <a:off x="53788" y="330861"/>
            <a:ext cx="9036423" cy="25059"/>
          </a:xfrm>
          <a:prstGeom prst="straightConnector1">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47E774B-4054-7CE5-9970-727C18CAE153}"/>
              </a:ext>
            </a:extLst>
          </p:cNvPr>
          <p:cNvSpPr txBox="1"/>
          <p:nvPr/>
        </p:nvSpPr>
        <p:spPr>
          <a:xfrm>
            <a:off x="77472" y="647984"/>
            <a:ext cx="5142115" cy="1446550"/>
          </a:xfrm>
          <a:prstGeom prst="rect">
            <a:avLst/>
          </a:prstGeom>
          <a:noFill/>
        </p:spPr>
        <p:txBody>
          <a:bodyPr wrap="square">
            <a:spAutoFit/>
          </a:bodyPr>
          <a:lstStyle/>
          <a:p>
            <a:r>
              <a:rPr lang="en-US" sz="1100">
                <a:solidFill>
                  <a:schemeClr val="bg1"/>
                </a:solidFill>
                <a:highlight>
                  <a:srgbClr val="ECE6F5"/>
                </a:highlight>
                <a:latin typeface="Bahnschrift"/>
              </a:rPr>
              <a:t>Mission</a:t>
            </a:r>
            <a:r>
              <a:rPr lang="en-US" sz="1100">
                <a:latin typeface="Bahnschrift"/>
              </a:rPr>
              <a:t>: A global leading fitness brand, known for offering affordable and inclusive fitness experiences that enable individuals at different fitness levels to attain their health objectives.</a:t>
            </a:r>
          </a:p>
          <a:p>
            <a:r>
              <a:rPr lang="en-US" sz="1100">
                <a:highlight>
                  <a:srgbClr val="ECE6F5"/>
                </a:highlight>
                <a:latin typeface="Bahnschrift"/>
              </a:rPr>
              <a:t>Vision</a:t>
            </a:r>
            <a:r>
              <a:rPr lang="en-US" sz="1100">
                <a:latin typeface="Bahnschrift"/>
              </a:rPr>
              <a:t>: Enhance </a:t>
            </a:r>
            <a:r>
              <a:rPr lang="en-US" sz="1100">
                <a:solidFill>
                  <a:schemeClr val="bg1"/>
                </a:solidFill>
                <a:latin typeface="Bahnschrift"/>
              </a:rPr>
              <a:t>people’s</a:t>
            </a:r>
            <a:r>
              <a:rPr lang="en-US" sz="1100">
                <a:latin typeface="Bahnschrift"/>
              </a:rPr>
              <a:t> adventure at PF by providing a high-quality fitness experience in a welcoming, supportive environment that we refer to as the Judgment Free zone. PF also participated in numerous community involvement</a:t>
            </a:r>
          </a:p>
          <a:p>
            <a:r>
              <a:rPr lang="en-US" sz="1100">
                <a:highlight>
                  <a:srgbClr val="ECE6F5"/>
                </a:highlight>
                <a:latin typeface="Bahnschrift"/>
              </a:rPr>
              <a:t>Preferences</a:t>
            </a:r>
            <a:r>
              <a:rPr lang="en-US" sz="1100">
                <a:latin typeface="Bahnschrift"/>
              </a:rPr>
              <a:t>: Making fitness affordable and accessible to a diverse group of people, including those who might be uncomfortable in regular gyms. </a:t>
            </a:r>
          </a:p>
        </p:txBody>
      </p:sp>
      <p:sp>
        <p:nvSpPr>
          <p:cNvPr id="17" name="TextBox 16">
            <a:extLst>
              <a:ext uri="{FF2B5EF4-FFF2-40B4-BE49-F238E27FC236}">
                <a16:creationId xmlns:a16="http://schemas.microsoft.com/office/drawing/2014/main" id="{1945B5EF-FF61-D74B-2366-C74AC338184C}"/>
              </a:ext>
            </a:extLst>
          </p:cNvPr>
          <p:cNvSpPr txBox="1"/>
          <p:nvPr/>
        </p:nvSpPr>
        <p:spPr>
          <a:xfrm>
            <a:off x="66178" y="2167645"/>
            <a:ext cx="2360420" cy="276999"/>
          </a:xfrm>
          <a:prstGeom prst="rect">
            <a:avLst/>
          </a:prstGeom>
          <a:noFill/>
        </p:spPr>
        <p:txBody>
          <a:bodyPr wrap="square">
            <a:spAutoFit/>
          </a:bodyPr>
          <a:lstStyle/>
          <a:p>
            <a:r>
              <a:rPr lang="en-US" sz="1200" b="1">
                <a:solidFill>
                  <a:srgbClr val="7030A0"/>
                </a:solidFill>
                <a:latin typeface="Bahnschrift" panose="020B0502040204020203" pitchFamily="34" charset="0"/>
              </a:rPr>
              <a:t>Resources</a:t>
            </a:r>
          </a:p>
        </p:txBody>
      </p:sp>
      <p:sp>
        <p:nvSpPr>
          <p:cNvPr id="19" name="TextBox 18">
            <a:extLst>
              <a:ext uri="{FF2B5EF4-FFF2-40B4-BE49-F238E27FC236}">
                <a16:creationId xmlns:a16="http://schemas.microsoft.com/office/drawing/2014/main" id="{33B1A356-AC7E-9600-CBA5-91B1204AA5E7}"/>
              </a:ext>
            </a:extLst>
          </p:cNvPr>
          <p:cNvSpPr txBox="1"/>
          <p:nvPr/>
        </p:nvSpPr>
        <p:spPr>
          <a:xfrm>
            <a:off x="64335" y="2362256"/>
            <a:ext cx="2617075" cy="2462213"/>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
                <a:srgbClr val="000000"/>
              </a:buClr>
              <a:buSzTx/>
              <a:tabLst/>
              <a:defRPr/>
            </a:pPr>
            <a:r>
              <a:rPr kumimoji="0" lang="en-US" sz="1100" b="0" i="0" u="none" strike="noStrike" kern="0" cap="none" spc="0" normalizeH="0" baseline="0" noProof="0">
                <a:ln>
                  <a:noFill/>
                </a:ln>
                <a:solidFill>
                  <a:srgbClr val="000000"/>
                </a:solidFill>
                <a:effectLst/>
                <a:highlight>
                  <a:srgbClr val="ECE6F5"/>
                </a:highlight>
                <a:uLnTx/>
                <a:uFillTx/>
                <a:latin typeface="Bahnschrift" panose="020B0502040204020203" pitchFamily="34" charset="0"/>
                <a:cs typeface="Baghdad" pitchFamily="2" charset="-78"/>
                <a:sym typeface="Arial"/>
              </a:rPr>
              <a:t>Human</a:t>
            </a:r>
            <a:r>
              <a:rPr kumimoji="0" lang="en-US" sz="1100" b="0" i="0" u="none" strike="noStrike" kern="0" cap="none" spc="0" normalizeH="0" baseline="0" noProof="0">
                <a:ln>
                  <a:noFill/>
                </a:ln>
                <a:solidFill>
                  <a:srgbClr val="000000"/>
                </a:solidFill>
                <a:effectLst/>
                <a:uLnTx/>
                <a:uFillTx/>
                <a:latin typeface="Bahnschrift" panose="020B0502040204020203" pitchFamily="34" charset="0"/>
                <a:cs typeface="Baghdad" pitchFamily="2" charset="-78"/>
                <a:sym typeface="Arial"/>
              </a:rPr>
              <a:t>: </a:t>
            </a:r>
            <a:r>
              <a:rPr kumimoji="0" lang="en" sz="1100" b="0" i="0" u="none" strike="noStrike" kern="0" cap="none" spc="0" normalizeH="0" baseline="0" noProof="0">
                <a:ln>
                  <a:noFill/>
                </a:ln>
                <a:solidFill>
                  <a:srgbClr val="000000"/>
                </a:solidFill>
                <a:effectLst/>
                <a:uLnTx/>
                <a:uFillTx/>
                <a:latin typeface="Bahnschrift" panose="020B0502040204020203" pitchFamily="34" charset="0"/>
                <a:cs typeface="Baghdad" pitchFamily="2" charset="-78"/>
                <a:sym typeface="Arial"/>
              </a:rPr>
              <a:t>Employees including fitness instructors can lead to better customer service. Large numbers of employees reflects PF’s performance as they are opening numerous locations.</a:t>
            </a:r>
          </a:p>
          <a:p>
            <a:pPr marR="0" lvl="0" algn="l" defTabSz="914400" rtl="0" eaLnBrk="1" fontAlgn="auto" latinLnBrk="0" hangingPunct="1">
              <a:lnSpc>
                <a:spcPct val="100000"/>
              </a:lnSpc>
              <a:spcBef>
                <a:spcPts val="0"/>
              </a:spcBef>
              <a:spcAft>
                <a:spcPts val="0"/>
              </a:spcAft>
              <a:buClr>
                <a:srgbClr val="000000"/>
              </a:buClr>
              <a:buSzTx/>
              <a:tabLst/>
              <a:defRPr/>
            </a:pPr>
            <a:r>
              <a:rPr lang="en" sz="1100">
                <a:highlight>
                  <a:srgbClr val="ECE6F5"/>
                </a:highlight>
                <a:latin typeface="Bahnschrift" panose="020B0502040204020203" pitchFamily="34" charset="0"/>
                <a:cs typeface="Baghdad" pitchFamily="2" charset="-78"/>
              </a:rPr>
              <a:t>Financial Resources</a:t>
            </a:r>
            <a:r>
              <a:rPr lang="en" sz="1100">
                <a:latin typeface="Bahnschrift" panose="020B0502040204020203" pitchFamily="34" charset="0"/>
                <a:cs typeface="Baghdad" pitchFamily="2" charset="-78"/>
              </a:rPr>
              <a:t>: Including debt financing, and revenue. The net income for PF in second quarter of 2023 is $44.2 million.</a:t>
            </a:r>
            <a:r>
              <a:rPr lang="en" sz="1100" baseline="30000">
                <a:solidFill>
                  <a:srgbClr val="0097A7"/>
                </a:solidFill>
                <a:latin typeface="Bahnschrift" panose="020B0502040204020203" pitchFamily="34" charset="0"/>
                <a:cs typeface="Baghdad" pitchFamily="2" charset="-78"/>
              </a:rPr>
              <a:t>10</a:t>
            </a:r>
            <a:r>
              <a:rPr lang="en" sz="1100">
                <a:latin typeface="Bahnschrift" panose="020B0502040204020203" pitchFamily="34" charset="0"/>
                <a:cs typeface="Baghdad" pitchFamily="2" charset="-78"/>
              </a:rPr>
              <a:t> </a:t>
            </a:r>
          </a:p>
          <a:p>
            <a:pPr marR="0" lvl="0" algn="l" defTabSz="914400" rtl="0" eaLnBrk="1" fontAlgn="auto" latinLnBrk="0" hangingPunct="1">
              <a:lnSpc>
                <a:spcPct val="100000"/>
              </a:lnSpc>
              <a:spcBef>
                <a:spcPts val="0"/>
              </a:spcBef>
              <a:spcAft>
                <a:spcPts val="0"/>
              </a:spcAft>
              <a:buClr>
                <a:srgbClr val="000000"/>
              </a:buClr>
              <a:buSzTx/>
              <a:tabLst/>
              <a:defRPr/>
            </a:pPr>
            <a:r>
              <a:rPr kumimoji="0" lang="en" sz="1100" b="0" i="0" u="none" strike="noStrike" kern="0" cap="none" spc="0" normalizeH="0" baseline="0" noProof="0">
                <a:ln>
                  <a:noFill/>
                </a:ln>
                <a:solidFill>
                  <a:srgbClr val="000000"/>
                </a:solidFill>
                <a:effectLst/>
                <a:highlight>
                  <a:srgbClr val="ECE6F5"/>
                </a:highlight>
                <a:uLnTx/>
                <a:uFillTx/>
                <a:latin typeface="Bahnschrift" panose="020B0502040204020203" pitchFamily="34" charset="0"/>
                <a:cs typeface="Baghdad" pitchFamily="2" charset="-78"/>
                <a:sym typeface="Arial"/>
              </a:rPr>
              <a:t>Capital</a:t>
            </a:r>
            <a:r>
              <a:rPr kumimoji="0" lang="en" sz="1100" b="0" i="0" u="none" strike="noStrike" kern="0" cap="none" spc="0" normalizeH="0" baseline="0" noProof="0">
                <a:ln>
                  <a:noFill/>
                </a:ln>
                <a:solidFill>
                  <a:srgbClr val="000000"/>
                </a:solidFill>
                <a:effectLst/>
                <a:uLnTx/>
                <a:uFillTx/>
                <a:latin typeface="Bahnschrift" panose="020B0502040204020203" pitchFamily="34" charset="0"/>
                <a:cs typeface="Baghdad" pitchFamily="2" charset="-78"/>
                <a:sym typeface="Arial"/>
              </a:rPr>
              <a:t>: Including equity capital, bank loans, and operating leases.</a:t>
            </a:r>
            <a:r>
              <a:rPr kumimoji="0" lang="en-US" altLang="zh-CN" sz="1100" b="0" i="0" u="none" strike="noStrike" kern="0" cap="none" spc="0" normalizeH="0" baseline="30000" noProof="0">
                <a:ln>
                  <a:noFill/>
                </a:ln>
                <a:solidFill>
                  <a:srgbClr val="0097A7"/>
                </a:solidFill>
                <a:effectLst/>
                <a:uLnTx/>
                <a:uFillTx/>
                <a:latin typeface="Bahnschrift" panose="020B0502040204020203" pitchFamily="34" charset="0"/>
                <a:cs typeface="Baghdad" pitchFamily="2" charset="-78"/>
                <a:sym typeface="Arial"/>
              </a:rPr>
              <a:t>21</a:t>
            </a:r>
            <a:r>
              <a:rPr kumimoji="0" lang="en" sz="1100" b="0" i="0" u="none" strike="noStrike" kern="0" cap="none" spc="0" normalizeH="0" baseline="0" noProof="0">
                <a:ln>
                  <a:noFill/>
                </a:ln>
                <a:solidFill>
                  <a:srgbClr val="000000"/>
                </a:solidFill>
                <a:effectLst/>
                <a:uLnTx/>
                <a:uFillTx/>
                <a:latin typeface="Bahnschrift" panose="020B0502040204020203" pitchFamily="34" charset="0"/>
                <a:cs typeface="Baghdad" pitchFamily="2" charset="-78"/>
                <a:sym typeface="Arial"/>
              </a:rPr>
              <a:t> These can be raised through stock increases. However, they lack capital to make changes such as </a:t>
            </a:r>
            <a:r>
              <a:rPr kumimoji="0" lang="en-CA" sz="1100" b="0" i="0" u="none" strike="noStrike" kern="0" cap="none" spc="0" normalizeH="0" baseline="0" noProof="0">
                <a:ln>
                  <a:noFill/>
                </a:ln>
                <a:solidFill>
                  <a:srgbClr val="000000"/>
                </a:solidFill>
                <a:effectLst/>
                <a:uLnTx/>
                <a:uFillTx/>
                <a:latin typeface="Bahnschrift" panose="020B0502040204020203" pitchFamily="34" charset="0"/>
                <a:cs typeface="Baghdad" pitchFamily="2" charset="-78"/>
                <a:sym typeface="Arial"/>
              </a:rPr>
              <a:t>adding </a:t>
            </a:r>
            <a:r>
              <a:rPr kumimoji="0" lang="en" sz="1100" b="0" i="0" u="none" strike="noStrike" kern="0" cap="none" spc="0" normalizeH="0" baseline="0" noProof="0">
                <a:ln>
                  <a:noFill/>
                </a:ln>
                <a:solidFill>
                  <a:srgbClr val="000000"/>
                </a:solidFill>
                <a:effectLst/>
                <a:uLnTx/>
                <a:uFillTx/>
                <a:latin typeface="Bahnschrift" panose="020B0502040204020203" pitchFamily="34" charset="0"/>
                <a:cs typeface="Baghdad" pitchFamily="2" charset="-78"/>
                <a:sym typeface="Arial"/>
              </a:rPr>
              <a:t>a pool. </a:t>
            </a:r>
          </a:p>
        </p:txBody>
      </p:sp>
      <p:sp>
        <p:nvSpPr>
          <p:cNvPr id="21" name="TextBox 20">
            <a:extLst>
              <a:ext uri="{FF2B5EF4-FFF2-40B4-BE49-F238E27FC236}">
                <a16:creationId xmlns:a16="http://schemas.microsoft.com/office/drawing/2014/main" id="{816BDEBC-0990-4705-2A1E-DA864386A469}"/>
              </a:ext>
            </a:extLst>
          </p:cNvPr>
          <p:cNvSpPr txBox="1"/>
          <p:nvPr/>
        </p:nvSpPr>
        <p:spPr>
          <a:xfrm>
            <a:off x="5142507" y="428314"/>
            <a:ext cx="2059525" cy="276999"/>
          </a:xfrm>
          <a:prstGeom prst="rect">
            <a:avLst/>
          </a:prstGeom>
          <a:noFill/>
        </p:spPr>
        <p:txBody>
          <a:bodyPr wrap="square">
            <a:spAutoFit/>
          </a:bodyPr>
          <a:lstStyle/>
          <a:p>
            <a:r>
              <a:rPr lang="en-US" sz="1200" b="1">
                <a:solidFill>
                  <a:srgbClr val="7030A0"/>
                </a:solidFill>
                <a:latin typeface="Bahnschrift" panose="020B0502040204020203" pitchFamily="34" charset="0"/>
              </a:rPr>
              <a:t>Strengths &amp; Weaknesses</a:t>
            </a:r>
          </a:p>
        </p:txBody>
      </p:sp>
      <p:sp>
        <p:nvSpPr>
          <p:cNvPr id="24" name="TextBox 23">
            <a:extLst>
              <a:ext uri="{FF2B5EF4-FFF2-40B4-BE49-F238E27FC236}">
                <a16:creationId xmlns:a16="http://schemas.microsoft.com/office/drawing/2014/main" id="{2CAA954F-0C63-2496-A3B5-7F975DBF0586}"/>
              </a:ext>
            </a:extLst>
          </p:cNvPr>
          <p:cNvSpPr txBox="1"/>
          <p:nvPr/>
        </p:nvSpPr>
        <p:spPr>
          <a:xfrm>
            <a:off x="2673668" y="3421923"/>
            <a:ext cx="2366071" cy="1615827"/>
          </a:xfrm>
          <a:prstGeom prst="rect">
            <a:avLst/>
          </a:prstGeom>
          <a:noFill/>
        </p:spPr>
        <p:txBody>
          <a:bodyPr wrap="square">
            <a:spAutoFit/>
          </a:bodyPr>
          <a:lstStyle/>
          <a:p>
            <a:r>
              <a:rPr lang="en-US" sz="1100">
                <a:highlight>
                  <a:srgbClr val="ECE6F5"/>
                </a:highlight>
                <a:latin typeface="Bahnschrift" panose="020B0502040204020203" pitchFamily="34" charset="0"/>
                <a:cs typeface="Baghdad" pitchFamily="2" charset="-78"/>
              </a:rPr>
              <a:t>Structure: </a:t>
            </a:r>
            <a:r>
              <a:rPr lang="en-US" sz="1100">
                <a:latin typeface="Bahnschrift" panose="020B0502040204020203" pitchFamily="34" charset="0"/>
                <a:cs typeface="Baghdad" pitchFamily="2" charset="-78"/>
              </a:rPr>
              <a:t>In franchise model, the company sets the rules and standards, and have independently owned stores (63 in Canada) in different areas. This allows rapid growth.</a:t>
            </a:r>
          </a:p>
          <a:p>
            <a:r>
              <a:rPr lang="en-US" sz="1100">
                <a:highlight>
                  <a:srgbClr val="ECE6F5"/>
                </a:highlight>
                <a:latin typeface="Bahnschrift" panose="020B0502040204020203" pitchFamily="34" charset="0"/>
                <a:cs typeface="Baghdad" pitchFamily="2" charset="-78"/>
              </a:rPr>
              <a:t>Capabilities:</a:t>
            </a:r>
            <a:r>
              <a:rPr lang="en-US" sz="1100">
                <a:latin typeface="Bahnschrift" panose="020B0502040204020203" pitchFamily="34" charset="0"/>
                <a:cs typeface="Baghdad" pitchFamily="2" charset="-78"/>
              </a:rPr>
              <a:t> Affordable fitness, training and development, and branding</a:t>
            </a:r>
          </a:p>
        </p:txBody>
      </p:sp>
      <p:sp>
        <p:nvSpPr>
          <p:cNvPr id="26" name="TextBox 25">
            <a:extLst>
              <a:ext uri="{FF2B5EF4-FFF2-40B4-BE49-F238E27FC236}">
                <a16:creationId xmlns:a16="http://schemas.microsoft.com/office/drawing/2014/main" id="{1057FAFA-C06E-6E2A-6562-EC2AFECF2EFC}"/>
              </a:ext>
            </a:extLst>
          </p:cNvPr>
          <p:cNvSpPr txBox="1"/>
          <p:nvPr/>
        </p:nvSpPr>
        <p:spPr>
          <a:xfrm>
            <a:off x="7259121" y="563279"/>
            <a:ext cx="1871509" cy="2631490"/>
          </a:xfrm>
          <a:prstGeom prst="rect">
            <a:avLst/>
          </a:prstGeom>
          <a:noFill/>
        </p:spPr>
        <p:txBody>
          <a:bodyPr wrap="square">
            <a:spAutoFit/>
          </a:bodyPr>
          <a:lstStyle/>
          <a:p>
            <a:r>
              <a:rPr lang="en-US" sz="1100">
                <a:latin typeface="Bahnschrift" panose="020B0502040204020203" pitchFamily="34" charset="0"/>
                <a:cs typeface="Baghdad" pitchFamily="2" charset="-78"/>
              </a:rPr>
              <a:t>Digital and Home workouts. Since COVID-19, the uses of technology has rapidly increased. This results in hybrid fitness such as having online fitness classes. For recent subscription model, competitors are using monthly subscription that has unlimited access to many services. Personalization also plays a significant parts in the current industry. </a:t>
            </a:r>
            <a:endParaRPr lang="en-US" sz="1100"/>
          </a:p>
        </p:txBody>
      </p:sp>
      <p:sp>
        <p:nvSpPr>
          <p:cNvPr id="28" name="TextBox 27">
            <a:extLst>
              <a:ext uri="{FF2B5EF4-FFF2-40B4-BE49-F238E27FC236}">
                <a16:creationId xmlns:a16="http://schemas.microsoft.com/office/drawing/2014/main" id="{9448CB7F-EAE7-4473-5D4A-79B5FA05CAFD}"/>
              </a:ext>
            </a:extLst>
          </p:cNvPr>
          <p:cNvSpPr txBox="1"/>
          <p:nvPr/>
        </p:nvSpPr>
        <p:spPr>
          <a:xfrm>
            <a:off x="5016127" y="3440235"/>
            <a:ext cx="4071280" cy="1615827"/>
          </a:xfrm>
          <a:prstGeom prst="rect">
            <a:avLst/>
          </a:prstGeom>
          <a:noFill/>
        </p:spPr>
        <p:txBody>
          <a:bodyPr wrap="square">
            <a:spAutoFit/>
          </a:bodyPr>
          <a:lstStyle/>
          <a:p>
            <a:r>
              <a:rPr lang="en-US" sz="1100">
                <a:highlight>
                  <a:srgbClr val="ECE6F5"/>
                </a:highlight>
                <a:latin typeface="Bahnschrift" panose="020B0502040204020203" pitchFamily="34" charset="0"/>
                <a:cs typeface="Baghdad" pitchFamily="2" charset="-78"/>
              </a:rPr>
              <a:t>Internal Consistency:</a:t>
            </a:r>
            <a:r>
              <a:rPr lang="en-US" sz="1100">
                <a:latin typeface="Bahnschrift" panose="020B0502040204020203" pitchFamily="34" charset="0"/>
                <a:cs typeface="Baghdad" pitchFamily="2" charset="-78"/>
              </a:rPr>
              <a:t> Brand consistency by maintain consistency in branding across all locations to create their welcoming image. Training and employee development to follow standardized operational procedure and policies across its locations.</a:t>
            </a:r>
          </a:p>
          <a:p>
            <a:r>
              <a:rPr lang="en-US" sz="1100">
                <a:highlight>
                  <a:srgbClr val="ECE6F5"/>
                </a:highlight>
                <a:latin typeface="Bahnschrift" panose="020B0502040204020203" pitchFamily="34" charset="0"/>
                <a:cs typeface="Baghdad" pitchFamily="2" charset="-78"/>
              </a:rPr>
              <a:t>External Alignment</a:t>
            </a:r>
            <a:r>
              <a:rPr lang="en-US" sz="1100">
                <a:latin typeface="Bahnschrift" panose="020B0502040204020203" pitchFamily="34" charset="0"/>
                <a:cs typeface="Baghdad" pitchFamily="2" charset="-78"/>
              </a:rPr>
              <a:t>: Market expansion, assessing market demand and competition in different regions to identify suitable expansion opportunities. Affordable prices to remain competitive and attractive to budget-conscious consumers.</a:t>
            </a:r>
            <a:endParaRPr lang="en-US" sz="1100"/>
          </a:p>
        </p:txBody>
      </p:sp>
      <p:sp>
        <p:nvSpPr>
          <p:cNvPr id="30" name="TextBox 29">
            <a:extLst>
              <a:ext uri="{FF2B5EF4-FFF2-40B4-BE49-F238E27FC236}">
                <a16:creationId xmlns:a16="http://schemas.microsoft.com/office/drawing/2014/main" id="{89C3CFA7-3953-AE68-DD0D-163F564B9233}"/>
              </a:ext>
            </a:extLst>
          </p:cNvPr>
          <p:cNvSpPr txBox="1"/>
          <p:nvPr/>
        </p:nvSpPr>
        <p:spPr>
          <a:xfrm>
            <a:off x="5144301" y="618433"/>
            <a:ext cx="2251589" cy="2631490"/>
          </a:xfrm>
          <a:prstGeom prst="rect">
            <a:avLst/>
          </a:prstGeom>
          <a:noFill/>
        </p:spPr>
        <p:txBody>
          <a:bodyPr wrap="square">
            <a:spAutoFit/>
          </a:bodyPr>
          <a:lstStyle/>
          <a:p>
            <a:r>
              <a:rPr lang="en-US" sz="1100">
                <a:highlight>
                  <a:srgbClr val="F7F2A7"/>
                </a:highlight>
                <a:latin typeface="Bahnschrift" panose="020B0502040204020203" pitchFamily="34" charset="0"/>
                <a:cs typeface="Baghdad" pitchFamily="2" charset="-78"/>
              </a:rPr>
              <a:t>Strengths</a:t>
            </a:r>
            <a:r>
              <a:rPr lang="en-US" sz="1100">
                <a:highlight>
                  <a:srgbClr val="ECE6F5"/>
                </a:highlight>
                <a:latin typeface="Bahnschrift" panose="020B0502040204020203" pitchFamily="34" charset="0"/>
                <a:cs typeface="Baghdad" pitchFamily="2" charset="-78"/>
              </a:rPr>
              <a:t>:</a:t>
            </a:r>
            <a:r>
              <a:rPr lang="en-US" sz="1100">
                <a:latin typeface="Bahnschrift" panose="020B0502040204020203" pitchFamily="34" charset="0"/>
                <a:cs typeface="Baghdad" pitchFamily="2" charset="-78"/>
              </a:rPr>
              <a:t> Most of the customers chose PF because of its affordable prices. Having 63 stores across Canada saves customers’ travel time which make the fee even more worthy</a:t>
            </a:r>
            <a:r>
              <a:rPr lang="en-CA" sz="1100">
                <a:latin typeface="Bahnschrift" panose="020B0502040204020203" pitchFamily="34" charset="0"/>
                <a:cs typeface="Baghdad" pitchFamily="2" charset="-78"/>
              </a:rPr>
              <a:t>. Its effort in community involvement build positive brand image and showed social responsibility. </a:t>
            </a:r>
            <a:endParaRPr lang="en-US" sz="1100">
              <a:latin typeface="Bahnschrift" panose="020B0502040204020203" pitchFamily="34" charset="0"/>
              <a:cs typeface="Baghdad" pitchFamily="2" charset="-78"/>
            </a:endParaRPr>
          </a:p>
          <a:p>
            <a:r>
              <a:rPr lang="en-US" sz="1100">
                <a:highlight>
                  <a:srgbClr val="F7F2A7"/>
                </a:highlight>
                <a:latin typeface="Bahnschrift" panose="020B0502040204020203" pitchFamily="34" charset="0"/>
                <a:cs typeface="Baghdad" pitchFamily="2" charset="-78"/>
              </a:rPr>
              <a:t>Weaknesses</a:t>
            </a:r>
            <a:r>
              <a:rPr lang="en-US" sz="1100">
                <a:highlight>
                  <a:srgbClr val="E4DEED"/>
                </a:highlight>
                <a:latin typeface="Bahnschrift" panose="020B0502040204020203" pitchFamily="34" charset="0"/>
                <a:cs typeface="Baghdad" pitchFamily="2" charset="-78"/>
              </a:rPr>
              <a:t>: </a:t>
            </a:r>
            <a:r>
              <a:rPr lang="en-US" sz="1100">
                <a:latin typeface="Bahnschrift" panose="020B0502040204020203" pitchFamily="34" charset="0"/>
                <a:cs typeface="Baghdad" pitchFamily="2" charset="-78"/>
              </a:rPr>
              <a:t>More attractive to casual gymgoers as they mainly offer basic gym equipment. This can disadvantage those seeking more specialized experience. </a:t>
            </a:r>
          </a:p>
        </p:txBody>
      </p:sp>
      <p:pic>
        <p:nvPicPr>
          <p:cNvPr id="32" name="Picture 31" descr="A graph of a bar chart&#10;&#10;Description automatically generated with medium confidence">
            <a:extLst>
              <a:ext uri="{FF2B5EF4-FFF2-40B4-BE49-F238E27FC236}">
                <a16:creationId xmlns:a16="http://schemas.microsoft.com/office/drawing/2014/main" id="{C5A1DAC4-E535-99A8-83C9-558DF4F4A560}"/>
              </a:ext>
            </a:extLst>
          </p:cNvPr>
          <p:cNvPicPr>
            <a:picLocks noChangeAspect="1"/>
          </p:cNvPicPr>
          <p:nvPr/>
        </p:nvPicPr>
        <p:blipFill>
          <a:blip r:embed="rId4"/>
          <a:stretch>
            <a:fillRect/>
          </a:stretch>
        </p:blipFill>
        <p:spPr>
          <a:xfrm>
            <a:off x="2663019" y="2127574"/>
            <a:ext cx="2410662" cy="1040133"/>
          </a:xfrm>
          <a:prstGeom prst="rect">
            <a:avLst/>
          </a:prstGeom>
        </p:spPr>
      </p:pic>
      <p:sp>
        <p:nvSpPr>
          <p:cNvPr id="35" name="TextBox 34">
            <a:extLst>
              <a:ext uri="{FF2B5EF4-FFF2-40B4-BE49-F238E27FC236}">
                <a16:creationId xmlns:a16="http://schemas.microsoft.com/office/drawing/2014/main" id="{1B18567D-51EE-14D5-920E-AFACD5BEB925}"/>
              </a:ext>
            </a:extLst>
          </p:cNvPr>
          <p:cNvSpPr txBox="1"/>
          <p:nvPr/>
        </p:nvSpPr>
        <p:spPr>
          <a:xfrm>
            <a:off x="2606605" y="2108125"/>
            <a:ext cx="2065870" cy="215444"/>
          </a:xfrm>
          <a:prstGeom prst="rect">
            <a:avLst/>
          </a:prstGeom>
          <a:noFill/>
        </p:spPr>
        <p:txBody>
          <a:bodyPr wrap="square">
            <a:spAutoFit/>
          </a:bodyPr>
          <a:lstStyle/>
          <a:p>
            <a:r>
              <a:rPr lang="en-US" sz="800">
                <a:latin typeface="Bahnschrift"/>
              </a:rPr>
              <a:t>Employee growth from 2014 to 2022</a:t>
            </a:r>
            <a:r>
              <a:rPr lang="en-US" sz="800" baseline="30000">
                <a:solidFill>
                  <a:srgbClr val="0097A7"/>
                </a:solidFill>
                <a:latin typeface="Bahnschrift"/>
              </a:rPr>
              <a:t>11</a:t>
            </a:r>
            <a:endParaRPr lang="en-US" sz="800">
              <a:solidFill>
                <a:srgbClr val="0097A7"/>
              </a:solidFill>
            </a:endParaRPr>
          </a:p>
        </p:txBody>
      </p:sp>
      <p:sp>
        <p:nvSpPr>
          <p:cNvPr id="38" name="TextBox 37">
            <a:extLst>
              <a:ext uri="{FF2B5EF4-FFF2-40B4-BE49-F238E27FC236}">
                <a16:creationId xmlns:a16="http://schemas.microsoft.com/office/drawing/2014/main" id="{E7A302A3-F8F4-F749-5FDF-59D6BB7B0B07}"/>
              </a:ext>
            </a:extLst>
          </p:cNvPr>
          <p:cNvSpPr txBox="1"/>
          <p:nvPr/>
        </p:nvSpPr>
        <p:spPr>
          <a:xfrm>
            <a:off x="86869" y="433939"/>
            <a:ext cx="5038755" cy="1682788"/>
          </a:xfrm>
          <a:prstGeom prst="rect">
            <a:avLst/>
          </a:prstGeom>
          <a:noFill/>
          <a:ln w="28575">
            <a:solidFill>
              <a:srgbClr val="6C5618"/>
            </a:solidFill>
          </a:ln>
        </p:spPr>
        <p:txBody>
          <a:bodyPr wrap="square" rtlCol="0">
            <a:spAutoFit/>
          </a:bodyPr>
          <a:lstStyle/>
          <a:p>
            <a:endParaRPr lang="en-US"/>
          </a:p>
        </p:txBody>
      </p:sp>
      <p:sp>
        <p:nvSpPr>
          <p:cNvPr id="49" name="TextBox 48">
            <a:extLst>
              <a:ext uri="{FF2B5EF4-FFF2-40B4-BE49-F238E27FC236}">
                <a16:creationId xmlns:a16="http://schemas.microsoft.com/office/drawing/2014/main" id="{4B40F618-841D-781B-C7E3-BF0F035C7521}"/>
              </a:ext>
            </a:extLst>
          </p:cNvPr>
          <p:cNvSpPr txBox="1"/>
          <p:nvPr/>
        </p:nvSpPr>
        <p:spPr>
          <a:xfrm>
            <a:off x="68435" y="435433"/>
            <a:ext cx="214604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solidFill>
                  <a:srgbClr val="7030A0"/>
                </a:solidFill>
                <a:latin typeface="Bahnschrift" panose="020B0502040204020203" pitchFamily="34" charset="0"/>
              </a:rPr>
              <a:t>Management Preferences</a:t>
            </a:r>
          </a:p>
        </p:txBody>
      </p:sp>
    </p:spTree>
    <p:extLst>
      <p:ext uri="{BB962C8B-B14F-4D97-AF65-F5344CB8AC3E}">
        <p14:creationId xmlns:p14="http://schemas.microsoft.com/office/powerpoint/2010/main" val="424181025"/>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484"/>
        <p:cNvGrpSpPr/>
        <p:nvPr/>
      </p:nvGrpSpPr>
      <p:grpSpPr>
        <a:xfrm>
          <a:off x="0" y="0"/>
          <a:ext cx="0" cy="0"/>
          <a:chOff x="0" y="0"/>
          <a:chExt cx="0" cy="0"/>
        </a:xfrm>
      </p:grpSpPr>
      <p:sp>
        <p:nvSpPr>
          <p:cNvPr id="485" name="Google Shape;485;p33"/>
          <p:cNvSpPr txBox="1">
            <a:spLocks noGrp="1"/>
          </p:cNvSpPr>
          <p:nvPr>
            <p:ph type="title"/>
          </p:nvPr>
        </p:nvSpPr>
        <p:spPr>
          <a:xfrm>
            <a:off x="720000" y="11762"/>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a:solidFill>
                  <a:srgbClr val="702FA0"/>
                </a:solidFill>
                <a:latin typeface="Bahnschrift" panose="020B0502040204020203" pitchFamily="34" charset="0"/>
              </a:rPr>
              <a:t>Recommendation: Retention and Growth of Customer Base by Increasing Products and Services</a:t>
            </a:r>
          </a:p>
        </p:txBody>
      </p:sp>
      <p:sp>
        <p:nvSpPr>
          <p:cNvPr id="53" name="Title 52">
            <a:extLst>
              <a:ext uri="{FF2B5EF4-FFF2-40B4-BE49-F238E27FC236}">
                <a16:creationId xmlns:a16="http://schemas.microsoft.com/office/drawing/2014/main" id="{25A24FBF-8930-E288-BF63-58EC8CD91FF4}"/>
              </a:ext>
            </a:extLst>
          </p:cNvPr>
          <p:cNvSpPr>
            <a:spLocks noGrp="1"/>
          </p:cNvSpPr>
          <p:nvPr>
            <p:ph type="title" idx="2"/>
          </p:nvPr>
        </p:nvSpPr>
        <p:spPr>
          <a:xfrm>
            <a:off x="888917" y="1304371"/>
            <a:ext cx="2164800" cy="775800"/>
          </a:xfrm>
        </p:spPr>
        <p:txBody>
          <a:bodyPr/>
          <a:lstStyle/>
          <a:p>
            <a:r>
              <a:rPr lang="en-US" sz="1400">
                <a:solidFill>
                  <a:srgbClr val="7130A1"/>
                </a:solidFill>
              </a:rPr>
              <a:t>Increase Membership Options and Benefits</a:t>
            </a:r>
            <a:endParaRPr lang="en-CA" sz="1400">
              <a:solidFill>
                <a:srgbClr val="7130A1"/>
              </a:solidFill>
            </a:endParaRPr>
          </a:p>
        </p:txBody>
      </p:sp>
      <p:sp>
        <p:nvSpPr>
          <p:cNvPr id="54" name="Title 53">
            <a:extLst>
              <a:ext uri="{FF2B5EF4-FFF2-40B4-BE49-F238E27FC236}">
                <a16:creationId xmlns:a16="http://schemas.microsoft.com/office/drawing/2014/main" id="{F44CE3DA-A427-8316-9B21-0C7273160D90}"/>
              </a:ext>
            </a:extLst>
          </p:cNvPr>
          <p:cNvSpPr>
            <a:spLocks noGrp="1"/>
          </p:cNvSpPr>
          <p:nvPr>
            <p:ph type="title" idx="3"/>
          </p:nvPr>
        </p:nvSpPr>
        <p:spPr>
          <a:xfrm>
            <a:off x="5083914" y="1227658"/>
            <a:ext cx="2871148" cy="775800"/>
          </a:xfrm>
        </p:spPr>
        <p:txBody>
          <a:bodyPr/>
          <a:lstStyle/>
          <a:p>
            <a:r>
              <a:rPr lang="en-US" sz="1400">
                <a:solidFill>
                  <a:srgbClr val="702FA0"/>
                </a:solidFill>
              </a:rPr>
              <a:t>Research and Development to Increase Equipment and Services</a:t>
            </a:r>
            <a:endParaRPr lang="en-CA" sz="1400">
              <a:solidFill>
                <a:srgbClr val="702FA0"/>
              </a:solidFill>
            </a:endParaRPr>
          </a:p>
        </p:txBody>
      </p:sp>
      <p:sp>
        <p:nvSpPr>
          <p:cNvPr id="453" name="Title 452">
            <a:extLst>
              <a:ext uri="{FF2B5EF4-FFF2-40B4-BE49-F238E27FC236}">
                <a16:creationId xmlns:a16="http://schemas.microsoft.com/office/drawing/2014/main" id="{D3C2CFF8-4743-79FA-D19F-94673F9B6FE1}"/>
              </a:ext>
            </a:extLst>
          </p:cNvPr>
          <p:cNvSpPr>
            <a:spLocks noGrp="1"/>
          </p:cNvSpPr>
          <p:nvPr>
            <p:ph type="title" idx="9"/>
          </p:nvPr>
        </p:nvSpPr>
        <p:spPr>
          <a:xfrm>
            <a:off x="232891" y="1354147"/>
            <a:ext cx="775800" cy="775800"/>
          </a:xfrm>
        </p:spPr>
        <p:txBody>
          <a:bodyPr/>
          <a:lstStyle/>
          <a:p>
            <a:r>
              <a:rPr lang="en-US">
                <a:solidFill>
                  <a:srgbClr val="FFC000"/>
                </a:solidFill>
              </a:rPr>
              <a:t>1.</a:t>
            </a:r>
            <a:endParaRPr lang="en-CA">
              <a:solidFill>
                <a:srgbClr val="FFC000"/>
              </a:solidFill>
            </a:endParaRPr>
          </a:p>
        </p:txBody>
      </p:sp>
      <p:sp>
        <p:nvSpPr>
          <p:cNvPr id="458" name="Title 457">
            <a:extLst>
              <a:ext uri="{FF2B5EF4-FFF2-40B4-BE49-F238E27FC236}">
                <a16:creationId xmlns:a16="http://schemas.microsoft.com/office/drawing/2014/main" id="{ACCC1B3A-A15C-CC36-D4BC-1C28B7043F8F}"/>
              </a:ext>
            </a:extLst>
          </p:cNvPr>
          <p:cNvSpPr>
            <a:spLocks noGrp="1"/>
          </p:cNvSpPr>
          <p:nvPr>
            <p:ph type="title" idx="14"/>
          </p:nvPr>
        </p:nvSpPr>
        <p:spPr>
          <a:xfrm>
            <a:off x="4422940" y="1340538"/>
            <a:ext cx="775800" cy="775800"/>
          </a:xfrm>
        </p:spPr>
        <p:txBody>
          <a:bodyPr/>
          <a:lstStyle/>
          <a:p>
            <a:r>
              <a:rPr lang="en-US">
                <a:solidFill>
                  <a:srgbClr val="FFC000"/>
                </a:solidFill>
              </a:rPr>
              <a:t>2.</a:t>
            </a:r>
            <a:endParaRPr lang="en-CA">
              <a:solidFill>
                <a:srgbClr val="FFC000"/>
              </a:solidFill>
            </a:endParaRPr>
          </a:p>
        </p:txBody>
      </p:sp>
      <p:sp>
        <p:nvSpPr>
          <p:cNvPr id="60" name="Rectangle 59">
            <a:extLst>
              <a:ext uri="{FF2B5EF4-FFF2-40B4-BE49-F238E27FC236}">
                <a16:creationId xmlns:a16="http://schemas.microsoft.com/office/drawing/2014/main" id="{56FFD685-A8ED-124B-1E54-1EC19C8662E2}"/>
              </a:ext>
            </a:extLst>
          </p:cNvPr>
          <p:cNvSpPr/>
          <p:nvPr/>
        </p:nvSpPr>
        <p:spPr>
          <a:xfrm>
            <a:off x="-2090845" y="2726947"/>
            <a:ext cx="2810845" cy="224007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Google Shape;368;p26">
            <a:extLst>
              <a:ext uri="{FF2B5EF4-FFF2-40B4-BE49-F238E27FC236}">
                <a16:creationId xmlns:a16="http://schemas.microsoft.com/office/drawing/2014/main" id="{A47E4219-16DF-235C-E957-DFE2DACDC3FF}"/>
              </a:ext>
            </a:extLst>
          </p:cNvPr>
          <p:cNvSpPr/>
          <p:nvPr/>
        </p:nvSpPr>
        <p:spPr>
          <a:xfrm rot="20820000" flipH="1">
            <a:off x="8394672" y="-405262"/>
            <a:ext cx="1388100" cy="1409400"/>
          </a:xfrm>
          <a:prstGeom prst="parallelogram">
            <a:avLst>
              <a:gd name="adj" fmla="val 57078"/>
            </a:avLst>
          </a:prstGeom>
          <a:gradFill>
            <a:gsLst>
              <a:gs pos="0">
                <a:srgbClr val="7030A0"/>
              </a:gs>
              <a:gs pos="100000">
                <a:schemeClr val="accent1">
                  <a:lumMod val="7500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9" name="Straight Arrow Connector 448">
            <a:extLst>
              <a:ext uri="{FF2B5EF4-FFF2-40B4-BE49-F238E27FC236}">
                <a16:creationId xmlns:a16="http://schemas.microsoft.com/office/drawing/2014/main" id="{5EDA96AE-2BA0-848C-C84B-0993049F8E59}"/>
              </a:ext>
            </a:extLst>
          </p:cNvPr>
          <p:cNvCxnSpPr>
            <a:cxnSpLocks/>
          </p:cNvCxnSpPr>
          <p:nvPr/>
        </p:nvCxnSpPr>
        <p:spPr>
          <a:xfrm>
            <a:off x="1212511" y="412227"/>
            <a:ext cx="6666215" cy="14653"/>
          </a:xfrm>
          <a:prstGeom prst="straightConnector1">
            <a:avLst/>
          </a:prstGeom>
          <a:ln w="12700"/>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8107C8E2-113C-8419-E4C2-DFAD4A57DB7B}"/>
              </a:ext>
            </a:extLst>
          </p:cNvPr>
          <p:cNvCxnSpPr>
            <a:cxnSpLocks/>
          </p:cNvCxnSpPr>
          <p:nvPr/>
        </p:nvCxnSpPr>
        <p:spPr>
          <a:xfrm>
            <a:off x="2569661" y="730058"/>
            <a:ext cx="3947973" cy="7326"/>
          </a:xfrm>
          <a:prstGeom prst="straightConnector1">
            <a:avLst/>
          </a:prstGeom>
          <a:ln w="12700"/>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377339A8-DD3A-091E-9D4B-A1D29EC7DE03}"/>
              </a:ext>
            </a:extLst>
          </p:cNvPr>
          <p:cNvSpPr/>
          <p:nvPr/>
        </p:nvSpPr>
        <p:spPr>
          <a:xfrm>
            <a:off x="8191006" y="3290509"/>
            <a:ext cx="2810845" cy="304445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BE6C8ECB-F2E9-B942-D788-C74C3644C34B}"/>
              </a:ext>
            </a:extLst>
          </p:cNvPr>
          <p:cNvSpPr txBox="1"/>
          <p:nvPr/>
        </p:nvSpPr>
        <p:spPr>
          <a:xfrm>
            <a:off x="475225" y="827402"/>
            <a:ext cx="8120280" cy="815608"/>
          </a:xfrm>
          <a:prstGeom prst="rect">
            <a:avLst/>
          </a:prstGeom>
          <a:noFill/>
        </p:spPr>
        <p:txBody>
          <a:bodyPr wrap="square" lIns="91440" tIns="45720" rIns="91440" bIns="45720" rtlCol="0" anchor="t">
            <a:spAutoFit/>
          </a:bodyPr>
          <a:lstStyle/>
          <a:p>
            <a:pPr algn="ctr"/>
            <a:r>
              <a:rPr lang="en-US" sz="1100">
                <a:latin typeface="Bahnschrift"/>
              </a:rPr>
              <a:t>Key Takeaway: To remain successful in the future, Planet Fitness should focus on the retention and growth of their customer base by increasing their membership options and benefits, as well as leading research and development to increase their equipment and services.</a:t>
            </a:r>
            <a:endParaRPr lang="en-US" sz="1100"/>
          </a:p>
          <a:p>
            <a:pPr algn="ctr"/>
            <a:endParaRPr lang="en-US"/>
          </a:p>
        </p:txBody>
      </p:sp>
      <p:sp>
        <p:nvSpPr>
          <p:cNvPr id="464" name="TextBox 463">
            <a:extLst>
              <a:ext uri="{FF2B5EF4-FFF2-40B4-BE49-F238E27FC236}">
                <a16:creationId xmlns:a16="http://schemas.microsoft.com/office/drawing/2014/main" id="{28EECEBE-96F7-1DAB-FEE4-D5E5249A1341}"/>
              </a:ext>
            </a:extLst>
          </p:cNvPr>
          <p:cNvSpPr txBox="1"/>
          <p:nvPr/>
        </p:nvSpPr>
        <p:spPr>
          <a:xfrm>
            <a:off x="893097" y="2037605"/>
            <a:ext cx="3789203" cy="3985706"/>
          </a:xfrm>
          <a:prstGeom prst="rect">
            <a:avLst/>
          </a:prstGeom>
          <a:noFill/>
        </p:spPr>
        <p:txBody>
          <a:bodyPr wrap="square" lIns="91440" tIns="45720" rIns="91440" bIns="45720" rtlCol="0" anchor="t">
            <a:spAutoFit/>
          </a:bodyPr>
          <a:lstStyle/>
          <a:p>
            <a:r>
              <a:rPr lang="en-US" sz="1100">
                <a:latin typeface="Bahnschrift"/>
              </a:rPr>
              <a:t>Increase initiation fee and implement cancellation fee</a:t>
            </a:r>
          </a:p>
          <a:p>
            <a:pPr marL="171450" indent="-171450">
              <a:buFont typeface="Arial" panose="020B0604020202020204" pitchFamily="34" charset="0"/>
              <a:buChar char="•"/>
            </a:pPr>
            <a:r>
              <a:rPr lang="en-US" sz="1100">
                <a:latin typeface="Bahnschrift"/>
              </a:rPr>
              <a:t>Current initiation fee of </a:t>
            </a:r>
            <a:r>
              <a:rPr lang="en-US" sz="1100" b="1">
                <a:solidFill>
                  <a:srgbClr val="7030A0"/>
                </a:solidFill>
                <a:latin typeface="Bahnschrift"/>
              </a:rPr>
              <a:t>$0 - $59</a:t>
            </a:r>
            <a:r>
              <a:rPr lang="en-US" sz="1100" baseline="30000">
                <a:solidFill>
                  <a:srgbClr val="0097A7"/>
                </a:solidFill>
                <a:latin typeface="Bahnschrift"/>
                <a:hlinkClick r:id="rId3" action="ppaction://hlinksldjump">
                  <a:extLst>
                    <a:ext uri="{A12FA001-AC4F-418D-AE19-62706E023703}">
                      <ahyp:hlinkClr xmlns:ahyp="http://schemas.microsoft.com/office/drawing/2018/hyperlinkcolor" val="tx"/>
                    </a:ext>
                  </a:extLst>
                </a:hlinkClick>
              </a:rPr>
              <a:t>22</a:t>
            </a:r>
            <a:endParaRPr lang="en-US" sz="1100" b="1">
              <a:solidFill>
                <a:srgbClr val="7030A0"/>
              </a:solidFill>
              <a:latin typeface="Bahnschrift"/>
            </a:endParaRPr>
          </a:p>
          <a:p>
            <a:pPr marL="171450" indent="-171450">
              <a:buFont typeface="Arial" panose="020B0604020202020204" pitchFamily="34" charset="0"/>
              <a:buChar char="•"/>
            </a:pPr>
            <a:r>
              <a:rPr lang="en-US" sz="1100">
                <a:latin typeface="Bahnschrift"/>
              </a:rPr>
              <a:t>Locking customers in psychologically – cancelling membership is admitting defeat, which encourages members to continue paying the low monthly fee</a:t>
            </a:r>
          </a:p>
          <a:p>
            <a:pPr marL="171450" indent="-171450">
              <a:buFont typeface="Arial" panose="020B0604020202020204" pitchFamily="34" charset="0"/>
              <a:buChar char="•"/>
            </a:pPr>
            <a:endParaRPr lang="en-US" sz="1100">
              <a:latin typeface="Bahnschrift"/>
            </a:endParaRPr>
          </a:p>
          <a:p>
            <a:r>
              <a:rPr lang="en-US" sz="1100">
                <a:latin typeface="Bahnschrift"/>
              </a:rPr>
              <a:t>Increase membership options by segmentation of customer base</a:t>
            </a:r>
          </a:p>
          <a:p>
            <a:pPr marL="171450" lvl="1" indent="-171450">
              <a:buFont typeface="Arial" panose="020B0604020202020204" pitchFamily="34" charset="0"/>
              <a:buChar char="•"/>
            </a:pPr>
            <a:r>
              <a:rPr lang="en-US" sz="1100" b="1">
                <a:solidFill>
                  <a:srgbClr val="7030A0"/>
                </a:solidFill>
                <a:latin typeface="Bahnschrift"/>
              </a:rPr>
              <a:t>Membership discounts</a:t>
            </a:r>
            <a:r>
              <a:rPr lang="en-US" sz="1100">
                <a:latin typeface="Bahnschrift"/>
              </a:rPr>
              <a:t> for seniors: senior citizens account for 33% of gym members</a:t>
            </a:r>
            <a:r>
              <a:rPr lang="en-US" sz="1100" baseline="30000">
                <a:solidFill>
                  <a:srgbClr val="0070C0"/>
                </a:solidFill>
                <a:latin typeface="Bahnschrift"/>
                <a:hlinkClick r:id="rId4">
                  <a:extLst>
                    <a:ext uri="{A12FA001-AC4F-418D-AE19-62706E023703}">
                      <ahyp:hlinkClr xmlns:ahyp="http://schemas.microsoft.com/office/drawing/2018/hyperlinkcolor" val="tx"/>
                    </a:ext>
                  </a:extLst>
                </a:hlinkClick>
              </a:rPr>
              <a:t>1</a:t>
            </a:r>
            <a:endParaRPr lang="en-US" sz="1100">
              <a:latin typeface="Bahnschrift"/>
            </a:endParaRPr>
          </a:p>
          <a:p>
            <a:pPr marL="171450" lvl="1" indent="-171450">
              <a:buFont typeface="Arial" panose="020B0604020202020204" pitchFamily="34" charset="0"/>
              <a:buChar char="•"/>
            </a:pPr>
            <a:endParaRPr lang="en-US" sz="1100">
              <a:latin typeface="Bahnschrift"/>
            </a:endParaRPr>
          </a:p>
          <a:p>
            <a:pPr lvl="1"/>
            <a:r>
              <a:rPr lang="en-US" sz="1100">
                <a:latin typeface="Bahnschrift"/>
              </a:rPr>
              <a:t>Offering specific benefits for certain membership levels</a:t>
            </a:r>
          </a:p>
          <a:p>
            <a:pPr marL="171450" lvl="1" indent="-171450">
              <a:buFont typeface="Arial" panose="020B0604020202020204" pitchFamily="34" charset="0"/>
              <a:buChar char="•"/>
            </a:pPr>
            <a:r>
              <a:rPr lang="en-US" sz="1100">
                <a:latin typeface="Bahnschrift"/>
              </a:rPr>
              <a:t>Younger members get </a:t>
            </a:r>
            <a:r>
              <a:rPr lang="en-US" sz="1100" b="1">
                <a:solidFill>
                  <a:srgbClr val="7030A0"/>
                </a:solidFill>
                <a:latin typeface="Bahnschrift"/>
              </a:rPr>
              <a:t>limited access</a:t>
            </a:r>
            <a:r>
              <a:rPr lang="en-US" sz="1100">
                <a:latin typeface="Bahnschrift"/>
              </a:rPr>
              <a:t> to physiotherapy services to prevent </a:t>
            </a:r>
            <a:r>
              <a:rPr lang="en-US" sz="1100" b="1">
                <a:solidFill>
                  <a:srgbClr val="7030A0"/>
                </a:solidFill>
                <a:latin typeface="Bahnschrift"/>
              </a:rPr>
              <a:t>inaccurate use</a:t>
            </a:r>
            <a:r>
              <a:rPr lang="en-US" sz="1100">
                <a:latin typeface="Bahnschrift"/>
              </a:rPr>
              <a:t> of equipment</a:t>
            </a:r>
          </a:p>
          <a:p>
            <a:pPr lvl="1"/>
            <a:endParaRPr lang="en-US" sz="1100">
              <a:latin typeface="Bahnschrift"/>
            </a:endParaRPr>
          </a:p>
          <a:p>
            <a:endParaRPr lang="en-US" sz="1100">
              <a:latin typeface="Bahnschrift"/>
            </a:endParaRPr>
          </a:p>
          <a:p>
            <a:pPr marL="171450" indent="-171450">
              <a:buFont typeface="Arial" panose="020B0604020202020204" pitchFamily="34" charset="0"/>
              <a:buChar char="•"/>
            </a:pPr>
            <a:endParaRPr lang="en-US" sz="1100">
              <a:latin typeface="Bahnschrift"/>
            </a:endParaRPr>
          </a:p>
          <a:p>
            <a:pPr marL="171450" indent="-171450">
              <a:buFont typeface="Arial" panose="020B0604020202020204" pitchFamily="34" charset="0"/>
              <a:buChar char="•"/>
            </a:pPr>
            <a:endParaRPr lang="en-US" sz="1100">
              <a:latin typeface="Bahnschrift"/>
            </a:endParaRPr>
          </a:p>
          <a:p>
            <a:pPr marL="171450" indent="-171450">
              <a:buFont typeface="Arial" panose="020B0604020202020204" pitchFamily="34" charset="0"/>
              <a:buChar char="•"/>
            </a:pPr>
            <a:endParaRPr lang="en-US" sz="1100">
              <a:latin typeface="Bahnschrift"/>
            </a:endParaRPr>
          </a:p>
          <a:p>
            <a:endParaRPr lang="en-US" sz="1100"/>
          </a:p>
          <a:p>
            <a:pPr marL="171450" indent="-171450">
              <a:buFont typeface="Arial" panose="020B0604020202020204" pitchFamily="34" charset="0"/>
              <a:buChar char="•"/>
            </a:pPr>
            <a:endParaRPr lang="en-US" sz="1100"/>
          </a:p>
          <a:p>
            <a:pPr marL="171450" indent="-171450">
              <a:buFont typeface="Arial" panose="020B0604020202020204" pitchFamily="34" charset="0"/>
              <a:buChar char="•"/>
            </a:pPr>
            <a:endParaRPr lang="en-US" sz="1100"/>
          </a:p>
          <a:p>
            <a:endParaRPr lang="en-CA" sz="1100"/>
          </a:p>
        </p:txBody>
      </p:sp>
      <p:sp>
        <p:nvSpPr>
          <p:cNvPr id="465" name="TextBox 464">
            <a:extLst>
              <a:ext uri="{FF2B5EF4-FFF2-40B4-BE49-F238E27FC236}">
                <a16:creationId xmlns:a16="http://schemas.microsoft.com/office/drawing/2014/main" id="{3D787D5C-F8CA-FE62-4807-51E4118A799D}"/>
              </a:ext>
            </a:extLst>
          </p:cNvPr>
          <p:cNvSpPr txBox="1"/>
          <p:nvPr/>
        </p:nvSpPr>
        <p:spPr>
          <a:xfrm>
            <a:off x="5083914" y="1926377"/>
            <a:ext cx="3634882" cy="3308598"/>
          </a:xfrm>
          <a:prstGeom prst="rect">
            <a:avLst/>
          </a:prstGeom>
          <a:noFill/>
        </p:spPr>
        <p:txBody>
          <a:bodyPr wrap="square" lIns="91440" tIns="45720" rIns="91440" bIns="45720" rtlCol="0" anchor="t">
            <a:spAutoFit/>
          </a:bodyPr>
          <a:lstStyle/>
          <a:p>
            <a:r>
              <a:rPr lang="en-US" sz="1100">
                <a:latin typeface="Bahnschrift"/>
              </a:rPr>
              <a:t>Increase technological presence through the PF app</a:t>
            </a:r>
          </a:p>
          <a:p>
            <a:pPr marL="171450" indent="-171450">
              <a:buFont typeface="Arial" panose="020B0604020202020204" pitchFamily="34" charset="0"/>
              <a:buChar char="•"/>
            </a:pPr>
            <a:r>
              <a:rPr lang="en-US" sz="1100">
                <a:latin typeface="Bahnschrift"/>
              </a:rPr>
              <a:t>Offer virtual classes on PF app to align with changing consumer preferences for at-home fitness, as well as to acquire one of the company's substitutes </a:t>
            </a:r>
          </a:p>
          <a:p>
            <a:pPr marL="171450" indent="-171450">
              <a:buFont typeface="Arial" panose="020B0604020202020204" pitchFamily="34" charset="0"/>
              <a:buChar char="•"/>
            </a:pPr>
            <a:r>
              <a:rPr lang="en-US" sz="1100">
                <a:latin typeface="Bahnschrift"/>
              </a:rPr>
              <a:t>Global home fitness market grew at a </a:t>
            </a:r>
            <a:r>
              <a:rPr lang="en-US" sz="1100" b="1">
                <a:solidFill>
                  <a:srgbClr val="7030A0"/>
                </a:solidFill>
                <a:latin typeface="Bahnschrift"/>
              </a:rPr>
              <a:t>compound annual growth rate of 40.4% </a:t>
            </a:r>
            <a:r>
              <a:rPr lang="en-US" sz="1100">
                <a:latin typeface="Bahnschrift"/>
              </a:rPr>
              <a:t>from 2019 to 2020</a:t>
            </a:r>
            <a:r>
              <a:rPr lang="en-US" sz="1100" baseline="30000">
                <a:solidFill>
                  <a:srgbClr val="0097A7"/>
                </a:solidFill>
                <a:latin typeface="Bahnschrift"/>
                <a:hlinkClick r:id="rId5" action="ppaction://hlinksldjump">
                  <a:extLst>
                    <a:ext uri="{A12FA001-AC4F-418D-AE19-62706E023703}">
                      <ahyp:hlinkClr xmlns:ahyp="http://schemas.microsoft.com/office/drawing/2018/hyperlinkcolor" val="tx"/>
                    </a:ext>
                  </a:extLst>
                </a:hlinkClick>
              </a:rPr>
              <a:t>15</a:t>
            </a:r>
            <a:endParaRPr lang="en-US" sz="1100" baseline="30000">
              <a:solidFill>
                <a:srgbClr val="0097A7"/>
              </a:solidFill>
              <a:latin typeface="Bahnschrift"/>
            </a:endParaRPr>
          </a:p>
          <a:p>
            <a:pPr marL="171450" indent="-171450">
              <a:buFont typeface="Arial" panose="020B0604020202020204" pitchFamily="34" charset="0"/>
              <a:buChar char="•"/>
            </a:pPr>
            <a:endParaRPr lang="en-US" sz="1100">
              <a:latin typeface="Bahnschrift"/>
            </a:endParaRPr>
          </a:p>
          <a:p>
            <a:r>
              <a:rPr lang="en-US" sz="1100">
                <a:latin typeface="Bahnschrift"/>
              </a:rPr>
              <a:t>Increase amenities and equipment – </a:t>
            </a:r>
            <a:r>
              <a:rPr lang="en-US" sz="1100" b="1">
                <a:solidFill>
                  <a:srgbClr val="7030A0"/>
                </a:solidFill>
                <a:latin typeface="Bahnschrift"/>
              </a:rPr>
              <a:t>hydrotherapy and cryotherapy</a:t>
            </a:r>
          </a:p>
          <a:p>
            <a:pPr marL="171450" lvl="8" indent="-171450">
              <a:buFont typeface="Arial" panose="020B0604020202020204" pitchFamily="34" charset="0"/>
              <a:buChar char="•"/>
            </a:pPr>
            <a:r>
              <a:rPr lang="en-US" sz="1100">
                <a:latin typeface="Bahnschrift"/>
              </a:rPr>
              <a:t>Faster recovery time increases cycle times within the gym (people workout more often)</a:t>
            </a:r>
          </a:p>
          <a:p>
            <a:endParaRPr lang="en-US" sz="1100">
              <a:latin typeface="Bahnschrift"/>
            </a:endParaRPr>
          </a:p>
          <a:p>
            <a:r>
              <a:rPr lang="en-US" sz="1100">
                <a:latin typeface="Bahnschrift"/>
              </a:rPr>
              <a:t>Expand on PE@PF program:</a:t>
            </a:r>
          </a:p>
          <a:p>
            <a:pPr marL="171450" indent="-171450">
              <a:buFont typeface="Arial" panose="020B0604020202020204" pitchFamily="34" charset="0"/>
              <a:buChar char="•"/>
            </a:pPr>
            <a:r>
              <a:rPr lang="en-US" sz="1100">
                <a:latin typeface="Bahnschrift"/>
              </a:rPr>
              <a:t>Eliminate constraint of space by </a:t>
            </a:r>
            <a:r>
              <a:rPr lang="en-US" sz="1100" b="1">
                <a:solidFill>
                  <a:srgbClr val="7030A0"/>
                </a:solidFill>
                <a:latin typeface="Bahnschrift"/>
              </a:rPr>
              <a:t>partnering with local parks</a:t>
            </a:r>
            <a:r>
              <a:rPr lang="en-US" sz="1100">
                <a:latin typeface="Bahnschrift"/>
              </a:rPr>
              <a:t> in the summer to hold group fitness classes outside</a:t>
            </a:r>
          </a:p>
          <a:p>
            <a:pPr marL="171450" indent="-171450">
              <a:buFont typeface="Arial" panose="020B0604020202020204" pitchFamily="34" charset="0"/>
              <a:buChar char="•"/>
            </a:pPr>
            <a:endParaRPr lang="en-US" sz="1100">
              <a:latin typeface="Bahnschrift"/>
            </a:endParaRPr>
          </a:p>
          <a:p>
            <a:pPr marL="171450" indent="-171450">
              <a:buFont typeface="Arial" panose="020B0604020202020204" pitchFamily="34" charset="0"/>
              <a:buChar char="•"/>
            </a:pPr>
            <a:endParaRPr lang="en-US" sz="1100">
              <a:latin typeface="Bahnschrift"/>
            </a:endParaRPr>
          </a:p>
          <a:p>
            <a:pPr marL="171450" indent="-171450">
              <a:buFont typeface="Arial" panose="020B0604020202020204" pitchFamily="34" charset="0"/>
              <a:buChar char="•"/>
            </a:pPr>
            <a:endParaRPr lang="en-US" sz="1100">
              <a:latin typeface="Bahnschrift"/>
            </a:endParaRPr>
          </a:p>
        </p:txBody>
      </p:sp>
      <p:sp>
        <p:nvSpPr>
          <p:cNvPr id="2" name="Google Shape;368;p26">
            <a:extLst>
              <a:ext uri="{FF2B5EF4-FFF2-40B4-BE49-F238E27FC236}">
                <a16:creationId xmlns:a16="http://schemas.microsoft.com/office/drawing/2014/main" id="{113DD307-EF66-BCF3-FE50-1235D2491FDF}"/>
              </a:ext>
            </a:extLst>
          </p:cNvPr>
          <p:cNvSpPr/>
          <p:nvPr/>
        </p:nvSpPr>
        <p:spPr>
          <a:xfrm rot="-240000" flipH="1">
            <a:off x="-666075" y="4227983"/>
            <a:ext cx="1388100" cy="1409400"/>
          </a:xfrm>
          <a:prstGeom prst="parallelogram">
            <a:avLst>
              <a:gd name="adj" fmla="val 57078"/>
            </a:avLst>
          </a:prstGeom>
          <a:gradFill>
            <a:gsLst>
              <a:gs pos="0">
                <a:srgbClr val="7030A0"/>
              </a:gs>
              <a:gs pos="100000">
                <a:schemeClr val="accent1">
                  <a:lumMod val="7500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368;p26">
            <a:extLst>
              <a:ext uri="{FF2B5EF4-FFF2-40B4-BE49-F238E27FC236}">
                <a16:creationId xmlns:a16="http://schemas.microsoft.com/office/drawing/2014/main" id="{D030C334-59C9-454F-0C90-5D66AB41C862}"/>
              </a:ext>
            </a:extLst>
          </p:cNvPr>
          <p:cNvSpPr/>
          <p:nvPr/>
        </p:nvSpPr>
        <p:spPr>
          <a:xfrm rot="4380000" flipH="1">
            <a:off x="-564909" y="-517361"/>
            <a:ext cx="1388100" cy="1409400"/>
          </a:xfrm>
          <a:prstGeom prst="parallelogram">
            <a:avLst>
              <a:gd name="adj" fmla="val 57078"/>
            </a:avLst>
          </a:prstGeom>
          <a:gradFill>
            <a:gsLst>
              <a:gs pos="0">
                <a:srgbClr val="7030A0"/>
              </a:gs>
              <a:gs pos="100000">
                <a:schemeClr val="accent1">
                  <a:lumMod val="7500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68;p26">
            <a:extLst>
              <a:ext uri="{FF2B5EF4-FFF2-40B4-BE49-F238E27FC236}">
                <a16:creationId xmlns:a16="http://schemas.microsoft.com/office/drawing/2014/main" id="{9023AFBE-E37E-732A-6E1E-D9867F220325}"/>
              </a:ext>
            </a:extLst>
          </p:cNvPr>
          <p:cNvSpPr/>
          <p:nvPr/>
        </p:nvSpPr>
        <p:spPr>
          <a:xfrm rot="5100000" flipH="1">
            <a:off x="8163185" y="4393635"/>
            <a:ext cx="1388100" cy="1409400"/>
          </a:xfrm>
          <a:prstGeom prst="parallelogram">
            <a:avLst>
              <a:gd name="adj" fmla="val 57078"/>
            </a:avLst>
          </a:prstGeom>
          <a:gradFill>
            <a:gsLst>
              <a:gs pos="0">
                <a:srgbClr val="7030A0"/>
              </a:gs>
              <a:gs pos="100000">
                <a:schemeClr val="accent1">
                  <a:lumMod val="75000"/>
                </a:schemeClr>
              </a:gs>
            </a:gsLst>
            <a:lin ang="5400012" scaled="0"/>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330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364"/>
        <p:cNvGrpSpPr/>
        <p:nvPr/>
      </p:nvGrpSpPr>
      <p:grpSpPr>
        <a:xfrm>
          <a:off x="0" y="0"/>
          <a:ext cx="0" cy="0"/>
          <a:chOff x="0" y="0"/>
          <a:chExt cx="0" cy="0"/>
        </a:xfrm>
      </p:grpSpPr>
      <p:sp>
        <p:nvSpPr>
          <p:cNvPr id="2" name="Rectangle 1">
            <a:extLst>
              <a:ext uri="{FF2B5EF4-FFF2-40B4-BE49-F238E27FC236}">
                <a16:creationId xmlns:a16="http://schemas.microsoft.com/office/drawing/2014/main" id="{62094D68-335A-256F-72C7-2B8D437A21E5}"/>
              </a:ext>
            </a:extLst>
          </p:cNvPr>
          <p:cNvSpPr/>
          <p:nvPr/>
        </p:nvSpPr>
        <p:spPr>
          <a:xfrm>
            <a:off x="8453409" y="128634"/>
            <a:ext cx="1847021" cy="25510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BE5E08-745C-1D58-1B93-BCA1AC895574}"/>
              </a:ext>
            </a:extLst>
          </p:cNvPr>
          <p:cNvSpPr/>
          <p:nvPr/>
        </p:nvSpPr>
        <p:spPr>
          <a:xfrm>
            <a:off x="-434838" y="3408293"/>
            <a:ext cx="1847021" cy="25510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sp>
        <p:nvSpPr>
          <p:cNvPr id="367" name="Google Shape;367;p26"/>
          <p:cNvSpPr/>
          <p:nvPr/>
        </p:nvSpPr>
        <p:spPr>
          <a:xfrm flipH="1">
            <a:off x="-2073502" y="-53476"/>
            <a:ext cx="1952700" cy="1982400"/>
          </a:xfrm>
          <a:prstGeom prst="parallelogram">
            <a:avLst>
              <a:gd name="adj" fmla="val 57078"/>
            </a:avLst>
          </a:prstGeom>
          <a:gradFill>
            <a:gsLst>
              <a:gs pos="0">
                <a:srgbClr val="7030A0"/>
              </a:gs>
              <a:gs pos="100000">
                <a:schemeClr val="accent1">
                  <a:lumMod val="7500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6"/>
          <p:cNvSpPr/>
          <p:nvPr/>
        </p:nvSpPr>
        <p:spPr>
          <a:xfrm rot="19800000" flipH="1">
            <a:off x="8557537" y="-545194"/>
            <a:ext cx="1462644" cy="1492226"/>
          </a:xfrm>
          <a:prstGeom prst="parallelogram">
            <a:avLst>
              <a:gd name="adj" fmla="val 57078"/>
            </a:avLst>
          </a:prstGeom>
          <a:gradFill>
            <a:gsLst>
              <a:gs pos="0">
                <a:srgbClr val="7030A0"/>
              </a:gs>
              <a:gs pos="100000">
                <a:schemeClr val="accent1">
                  <a:lumMod val="7500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6"/>
          <p:cNvSpPr/>
          <p:nvPr/>
        </p:nvSpPr>
        <p:spPr>
          <a:xfrm flipH="1">
            <a:off x="9656216" y="-382260"/>
            <a:ext cx="927900" cy="942300"/>
          </a:xfrm>
          <a:prstGeom prst="parallelogram">
            <a:avLst>
              <a:gd name="adj" fmla="val 57078"/>
            </a:avLst>
          </a:prstGeom>
          <a:gradFill>
            <a:gsLst>
              <a:gs pos="0">
                <a:srgbClr val="7030A0"/>
              </a:gs>
              <a:gs pos="100000">
                <a:schemeClr val="accent1">
                  <a:lumMod val="7500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 name="Google Shape;370;p26"/>
          <p:cNvGrpSpPr/>
          <p:nvPr/>
        </p:nvGrpSpPr>
        <p:grpSpPr>
          <a:xfrm>
            <a:off x="681275" y="458425"/>
            <a:ext cx="223125" cy="1404088"/>
            <a:chOff x="681275" y="458425"/>
            <a:chExt cx="223125" cy="1404088"/>
          </a:xfrm>
        </p:grpSpPr>
        <p:sp>
          <p:nvSpPr>
            <p:cNvPr id="371" name="Google Shape;371;p26"/>
            <p:cNvSpPr/>
            <p:nvPr/>
          </p:nvSpPr>
          <p:spPr>
            <a:xfrm>
              <a:off x="681275" y="458425"/>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6"/>
            <p:cNvSpPr/>
            <p:nvPr/>
          </p:nvSpPr>
          <p:spPr>
            <a:xfrm>
              <a:off x="681275" y="702608"/>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6"/>
            <p:cNvSpPr/>
            <p:nvPr/>
          </p:nvSpPr>
          <p:spPr>
            <a:xfrm>
              <a:off x="681275" y="946790"/>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6"/>
            <p:cNvSpPr/>
            <p:nvPr/>
          </p:nvSpPr>
          <p:spPr>
            <a:xfrm>
              <a:off x="681275" y="1190973"/>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6"/>
            <p:cNvSpPr/>
            <p:nvPr/>
          </p:nvSpPr>
          <p:spPr>
            <a:xfrm>
              <a:off x="681275" y="1435155"/>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6"/>
            <p:cNvSpPr/>
            <p:nvPr/>
          </p:nvSpPr>
          <p:spPr>
            <a:xfrm>
              <a:off x="681275" y="1679338"/>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6"/>
            <p:cNvSpPr/>
            <p:nvPr/>
          </p:nvSpPr>
          <p:spPr>
            <a:xfrm>
              <a:off x="843200" y="580400"/>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6"/>
            <p:cNvSpPr/>
            <p:nvPr/>
          </p:nvSpPr>
          <p:spPr>
            <a:xfrm>
              <a:off x="843200" y="824583"/>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6"/>
            <p:cNvSpPr/>
            <p:nvPr/>
          </p:nvSpPr>
          <p:spPr>
            <a:xfrm>
              <a:off x="843200" y="1312948"/>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6"/>
            <p:cNvSpPr/>
            <p:nvPr/>
          </p:nvSpPr>
          <p:spPr>
            <a:xfrm>
              <a:off x="843200" y="1557130"/>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6"/>
            <p:cNvSpPr/>
            <p:nvPr/>
          </p:nvSpPr>
          <p:spPr>
            <a:xfrm>
              <a:off x="843200" y="1801313"/>
              <a:ext cx="61200" cy="612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 name="Google Shape;383;p26"/>
          <p:cNvSpPr/>
          <p:nvPr/>
        </p:nvSpPr>
        <p:spPr>
          <a:xfrm>
            <a:off x="9882723" y="3809941"/>
            <a:ext cx="552600" cy="552600"/>
          </a:xfrm>
          <a:prstGeom prst="mathMultiply">
            <a:avLst>
              <a:gd name="adj1" fmla="val 23520"/>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6"/>
          <p:cNvSpPr/>
          <p:nvPr/>
        </p:nvSpPr>
        <p:spPr>
          <a:xfrm>
            <a:off x="9504492" y="3809631"/>
            <a:ext cx="552600" cy="552600"/>
          </a:xfrm>
          <a:prstGeom prst="mathMultiply">
            <a:avLst>
              <a:gd name="adj1" fmla="val 23520"/>
            </a:avLst>
          </a:pr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369;p26">
            <a:extLst>
              <a:ext uri="{FF2B5EF4-FFF2-40B4-BE49-F238E27FC236}">
                <a16:creationId xmlns:a16="http://schemas.microsoft.com/office/drawing/2014/main" id="{259B178C-353F-38AE-D43C-88125885ED70}"/>
              </a:ext>
            </a:extLst>
          </p:cNvPr>
          <p:cNvSpPr/>
          <p:nvPr/>
        </p:nvSpPr>
        <p:spPr>
          <a:xfrm flipH="1">
            <a:off x="-1583322" y="5674585"/>
            <a:ext cx="975062" cy="978367"/>
          </a:xfrm>
          <a:prstGeom prst="parallelogram">
            <a:avLst>
              <a:gd name="adj" fmla="val 57078"/>
            </a:avLst>
          </a:prstGeom>
          <a:gradFill>
            <a:gsLst>
              <a:gs pos="0">
                <a:srgbClr val="7030A0"/>
              </a:gs>
              <a:gs pos="100000">
                <a:schemeClr val="accent1">
                  <a:lumMod val="7500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67;p26">
            <a:extLst>
              <a:ext uri="{FF2B5EF4-FFF2-40B4-BE49-F238E27FC236}">
                <a16:creationId xmlns:a16="http://schemas.microsoft.com/office/drawing/2014/main" id="{1FCDD471-8829-9607-2FE1-C82558DBDBE0}"/>
              </a:ext>
            </a:extLst>
          </p:cNvPr>
          <p:cNvSpPr/>
          <p:nvPr/>
        </p:nvSpPr>
        <p:spPr>
          <a:xfrm flipH="1">
            <a:off x="-2026128" y="4639380"/>
            <a:ext cx="1759819" cy="1868040"/>
          </a:xfrm>
          <a:prstGeom prst="parallelogram">
            <a:avLst>
              <a:gd name="adj" fmla="val 57078"/>
            </a:avLst>
          </a:prstGeom>
          <a:gradFill>
            <a:gsLst>
              <a:gs pos="0">
                <a:srgbClr val="7030A0"/>
              </a:gs>
              <a:gs pos="100000">
                <a:schemeClr val="accent1">
                  <a:lumMod val="7500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67;p26">
            <a:extLst>
              <a:ext uri="{FF2B5EF4-FFF2-40B4-BE49-F238E27FC236}">
                <a16:creationId xmlns:a16="http://schemas.microsoft.com/office/drawing/2014/main" id="{E4E9ACDE-7EE3-34D9-D6CD-1DF0DBD70D11}"/>
              </a:ext>
            </a:extLst>
          </p:cNvPr>
          <p:cNvSpPr/>
          <p:nvPr/>
        </p:nvSpPr>
        <p:spPr>
          <a:xfrm flipH="1">
            <a:off x="9656490" y="1518638"/>
            <a:ext cx="1952648" cy="2107961"/>
          </a:xfrm>
          <a:prstGeom prst="parallelogram">
            <a:avLst>
              <a:gd name="adj" fmla="val 57078"/>
            </a:avLst>
          </a:prstGeom>
          <a:gradFill>
            <a:gsLst>
              <a:gs pos="0">
                <a:srgbClr val="7030A0"/>
              </a:gs>
              <a:gs pos="100000">
                <a:schemeClr val="accent1">
                  <a:lumMod val="7500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A991CDD9-95C6-3FA7-23DD-22E8039BB60C}"/>
              </a:ext>
            </a:extLst>
          </p:cNvPr>
          <p:cNvSpPr txBox="1"/>
          <p:nvPr/>
        </p:nvSpPr>
        <p:spPr>
          <a:xfrm>
            <a:off x="1220232" y="1226"/>
            <a:ext cx="6706792" cy="400110"/>
          </a:xfrm>
          <a:prstGeom prst="rect">
            <a:avLst/>
          </a:prstGeom>
          <a:noFill/>
        </p:spPr>
        <p:txBody>
          <a:bodyPr wrap="square" lIns="91440" tIns="45720" rIns="91440" bIns="45720" anchor="t">
            <a:spAutoFit/>
          </a:bodyPr>
          <a:lstStyle/>
          <a:p>
            <a:pPr algn="ctr"/>
            <a:r>
              <a:rPr lang="en-US" sz="2000" b="1">
                <a:solidFill>
                  <a:srgbClr val="7030A0"/>
                </a:solidFill>
                <a:latin typeface="Bahnschrift" panose="020B0502040204020203" pitchFamily="34" charset="0"/>
                <a:sym typeface="Oswald"/>
              </a:rPr>
              <a:t>Strategic Implementation and Risk Mitigation Strategy</a:t>
            </a:r>
            <a:endParaRPr lang="en-US">
              <a:latin typeface="Bahnschrift" panose="020B0502040204020203" pitchFamily="34" charset="0"/>
            </a:endParaRPr>
          </a:p>
        </p:txBody>
      </p:sp>
      <p:sp>
        <p:nvSpPr>
          <p:cNvPr id="6" name="Rectangle 5">
            <a:extLst>
              <a:ext uri="{FF2B5EF4-FFF2-40B4-BE49-F238E27FC236}">
                <a16:creationId xmlns:a16="http://schemas.microsoft.com/office/drawing/2014/main" id="{04008593-A254-267A-9BDB-D63F702722DD}"/>
              </a:ext>
            </a:extLst>
          </p:cNvPr>
          <p:cNvSpPr/>
          <p:nvPr/>
        </p:nvSpPr>
        <p:spPr>
          <a:xfrm rot="5400000" flipH="1">
            <a:off x="4540860" y="-2178250"/>
            <a:ext cx="26030" cy="51626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BA9ABC6-CF91-679A-0E93-97D20200E1A7}"/>
              </a:ext>
            </a:extLst>
          </p:cNvPr>
          <p:cNvSpPr txBox="1"/>
          <p:nvPr/>
        </p:nvSpPr>
        <p:spPr>
          <a:xfrm>
            <a:off x="3782784" y="2340427"/>
            <a:ext cx="27214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000" b="1">
              <a:solidFill>
                <a:srgbClr val="7030A0"/>
              </a:solidFill>
              <a:latin typeface="Bahnschrift"/>
            </a:endParaRPr>
          </a:p>
        </p:txBody>
      </p:sp>
      <p:graphicFrame>
        <p:nvGraphicFramePr>
          <p:cNvPr id="27" name="Table 26">
            <a:extLst>
              <a:ext uri="{FF2B5EF4-FFF2-40B4-BE49-F238E27FC236}">
                <a16:creationId xmlns:a16="http://schemas.microsoft.com/office/drawing/2014/main" id="{43D91C6B-763F-FD8F-5868-C4889A678257}"/>
              </a:ext>
            </a:extLst>
          </p:cNvPr>
          <p:cNvGraphicFramePr>
            <a:graphicFrameLocks noGrp="1"/>
          </p:cNvGraphicFramePr>
          <p:nvPr>
            <p:extLst>
              <p:ext uri="{D42A27DB-BD31-4B8C-83A1-F6EECF244321}">
                <p14:modId xmlns:p14="http://schemas.microsoft.com/office/powerpoint/2010/main" val="3784485908"/>
              </p:ext>
            </p:extLst>
          </p:nvPr>
        </p:nvGraphicFramePr>
        <p:xfrm>
          <a:off x="123261" y="487454"/>
          <a:ext cx="6277539" cy="4591345"/>
        </p:xfrm>
        <a:graphic>
          <a:graphicData uri="http://schemas.openxmlformats.org/drawingml/2006/table">
            <a:tbl>
              <a:tblPr firstRow="1" bandRow="1">
                <a:tableStyleId>{1BB1115D-6241-42CD-AD6E-B1DEC91ED7CB}</a:tableStyleId>
              </a:tblPr>
              <a:tblGrid>
                <a:gridCol w="2948802">
                  <a:extLst>
                    <a:ext uri="{9D8B030D-6E8A-4147-A177-3AD203B41FA5}">
                      <a16:colId xmlns:a16="http://schemas.microsoft.com/office/drawing/2014/main" val="1649519209"/>
                    </a:ext>
                  </a:extLst>
                </a:gridCol>
                <a:gridCol w="665748">
                  <a:extLst>
                    <a:ext uri="{9D8B030D-6E8A-4147-A177-3AD203B41FA5}">
                      <a16:colId xmlns:a16="http://schemas.microsoft.com/office/drawing/2014/main" val="1674426035"/>
                    </a:ext>
                  </a:extLst>
                </a:gridCol>
                <a:gridCol w="689810">
                  <a:extLst>
                    <a:ext uri="{9D8B030D-6E8A-4147-A177-3AD203B41FA5}">
                      <a16:colId xmlns:a16="http://schemas.microsoft.com/office/drawing/2014/main" val="3244817332"/>
                    </a:ext>
                  </a:extLst>
                </a:gridCol>
                <a:gridCol w="681790">
                  <a:extLst>
                    <a:ext uri="{9D8B030D-6E8A-4147-A177-3AD203B41FA5}">
                      <a16:colId xmlns:a16="http://schemas.microsoft.com/office/drawing/2014/main" val="966605866"/>
                    </a:ext>
                  </a:extLst>
                </a:gridCol>
                <a:gridCol w="673768">
                  <a:extLst>
                    <a:ext uri="{9D8B030D-6E8A-4147-A177-3AD203B41FA5}">
                      <a16:colId xmlns:a16="http://schemas.microsoft.com/office/drawing/2014/main" val="3461929942"/>
                    </a:ext>
                  </a:extLst>
                </a:gridCol>
                <a:gridCol w="617621">
                  <a:extLst>
                    <a:ext uri="{9D8B030D-6E8A-4147-A177-3AD203B41FA5}">
                      <a16:colId xmlns:a16="http://schemas.microsoft.com/office/drawing/2014/main" val="1753016629"/>
                    </a:ext>
                  </a:extLst>
                </a:gridCol>
              </a:tblGrid>
              <a:tr h="344868">
                <a:tc>
                  <a:txBody>
                    <a:bodyPr/>
                    <a:lstStyle/>
                    <a:p>
                      <a:pPr algn="ctr"/>
                      <a:r>
                        <a:rPr lang="en-US" sz="1100">
                          <a:latin typeface="Bahnschrift"/>
                        </a:rPr>
                        <a:t>Action</a:t>
                      </a: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Bahnschrift"/>
                          <a:cs typeface="Baghdad" pitchFamily="2" charset="-78"/>
                        </a:rPr>
                        <a:t>1 - 6 </a:t>
                      </a:r>
                    </a:p>
                    <a:p>
                      <a:pPr algn="ctr"/>
                      <a:r>
                        <a:rPr lang="en-US" sz="1100">
                          <a:latin typeface="Bahnschrift"/>
                          <a:cs typeface="Baghdad" pitchFamily="2" charset="-78"/>
                        </a:rPr>
                        <a:t>Months</a:t>
                      </a: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Bahnschrift"/>
                          <a:cs typeface="Baghdad" pitchFamily="2" charset="-78"/>
                        </a:rPr>
                        <a:t>6 – 12 </a:t>
                      </a:r>
                    </a:p>
                    <a:p>
                      <a:pPr algn="ctr"/>
                      <a:r>
                        <a:rPr lang="en-US" sz="1100">
                          <a:latin typeface="Bahnschrift"/>
                          <a:cs typeface="Baghdad" pitchFamily="2" charset="-78"/>
                        </a:rPr>
                        <a:t>Months</a:t>
                      </a: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Bahnschrift"/>
                          <a:cs typeface="Baghdad" pitchFamily="2" charset="-78"/>
                        </a:rPr>
                        <a:t>12 – 18 Months</a:t>
                      </a: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Bahnschrift"/>
                          <a:cs typeface="Baghdad" pitchFamily="2" charset="-78"/>
                        </a:rPr>
                        <a:t>18 – 24 Months</a:t>
                      </a: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a:latin typeface="Bahnschrift"/>
                          <a:cs typeface="Baghdad" pitchFamily="2" charset="-78"/>
                        </a:rPr>
                        <a:t>2 years </a:t>
                      </a: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7224907"/>
                  </a:ext>
                </a:extLst>
              </a:tr>
              <a:tr h="839833">
                <a:tc>
                  <a:txBody>
                    <a:bodyPr/>
                    <a:lstStyle/>
                    <a:p>
                      <a:r>
                        <a:rPr lang="en-US" sz="1100">
                          <a:latin typeface="Bahnschrift"/>
                        </a:rPr>
                        <a:t>Research standards of the industry and laws for fee adjustments. Research possible partnerships with parks. </a:t>
                      </a:r>
                      <a:r>
                        <a:rPr lang="en-US" sz="1100" b="0" i="0" u="none" strike="noStrike" noProof="0">
                          <a:solidFill>
                            <a:srgbClr val="000000"/>
                          </a:solidFill>
                          <a:latin typeface="Bahnschrift"/>
                        </a:rPr>
                        <a:t>Research and choose technology partners for online classes.</a:t>
                      </a: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a:latin typeface="Bahnschrift"/>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F6F2CB"/>
                    </a:solidFill>
                  </a:tcPr>
                </a:tc>
                <a:tc>
                  <a:txBody>
                    <a:bodyPr/>
                    <a:lstStyle/>
                    <a:p>
                      <a:endParaRPr lang="en-US" sz="1100">
                        <a:latin typeface="Bahnschrift"/>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F6F2CB"/>
                    </a:solidFill>
                  </a:tcPr>
                </a:tc>
                <a:tc>
                  <a:txBody>
                    <a:bodyPr/>
                    <a:lstStyle/>
                    <a:p>
                      <a:endParaRPr lang="en-US" sz="1100">
                        <a:latin typeface="Bahnschrift"/>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a:latin typeface="Bahnschrift"/>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a:latin typeface="Bahnschrift"/>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2397377"/>
                  </a:ext>
                </a:extLst>
              </a:tr>
              <a:tr h="655070">
                <a:tc>
                  <a:txBody>
                    <a:bodyPr/>
                    <a:lstStyle/>
                    <a:p>
                      <a:r>
                        <a:rPr lang="en-US" sz="1100">
                          <a:latin typeface="Bahnschrift"/>
                        </a:rPr>
                        <a:t>Choose new initiation &amp; cancelation fees, update terms &amp; conditions, &amp; inform members of the changes.</a:t>
                      </a: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a:latin typeface="Bahnschrift"/>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F6F2CB"/>
                    </a:solidFill>
                  </a:tcPr>
                </a:tc>
                <a:tc>
                  <a:txBody>
                    <a:bodyPr/>
                    <a:lstStyle/>
                    <a:p>
                      <a:endParaRPr lang="en-US" sz="1100">
                        <a:latin typeface="Bahnschrift"/>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F6F2CB"/>
                    </a:solidFill>
                  </a:tcPr>
                </a:tc>
                <a:tc>
                  <a:txBody>
                    <a:bodyPr/>
                    <a:lstStyle/>
                    <a:p>
                      <a:endParaRPr lang="en-US" sz="1100">
                        <a:latin typeface="Bahnschrift"/>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a:latin typeface="Bahnschrift"/>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a:latin typeface="Bahnschrift"/>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17788777"/>
                  </a:ext>
                </a:extLst>
              </a:tr>
              <a:tr h="655070">
                <a:tc>
                  <a:txBody>
                    <a:bodyPr/>
                    <a:lstStyle/>
                    <a:p>
                      <a:r>
                        <a:rPr lang="en-US" sz="1100">
                          <a:latin typeface="Bahnschrift"/>
                        </a:rPr>
                        <a:t>Start developing &amp; testing app, as well as finding space for fitness instructors to hold the virtual classes.</a:t>
                      </a: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a:latin typeface="Bahnschrift"/>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a:latin typeface="Bahnschrift"/>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F6F2CB"/>
                    </a:solidFill>
                  </a:tcPr>
                </a:tc>
                <a:tc>
                  <a:txBody>
                    <a:bodyPr/>
                    <a:lstStyle/>
                    <a:p>
                      <a:endParaRPr lang="en-US" sz="1100">
                        <a:latin typeface="Bahnschrift"/>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F6F2CB"/>
                    </a:solidFill>
                  </a:tcPr>
                </a:tc>
                <a:tc>
                  <a:txBody>
                    <a:bodyPr/>
                    <a:lstStyle/>
                    <a:p>
                      <a:endParaRPr lang="en-US" sz="1100">
                        <a:latin typeface="Bahnschrift"/>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a:latin typeface="Bahnschrift"/>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1323686"/>
                  </a:ext>
                </a:extLst>
              </a:tr>
              <a:tr h="474099">
                <a:tc>
                  <a:txBody>
                    <a:bodyPr/>
                    <a:lstStyle/>
                    <a:p>
                      <a:pPr lvl="0">
                        <a:buNone/>
                      </a:pPr>
                      <a:r>
                        <a:rPr lang="en-US" sz="1100" b="0" i="0" u="none" strike="noStrike" noProof="0">
                          <a:latin typeface="Bahnschrift"/>
                        </a:rPr>
                        <a:t>Develop partnerships &amp; event times with parks.</a:t>
                      </a: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a:latin typeface="Bahnschrift"/>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a:latin typeface="Bahnschrift"/>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a:latin typeface="Bahnschrift"/>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F6F2CB"/>
                    </a:solidFill>
                  </a:tcPr>
                </a:tc>
                <a:tc>
                  <a:txBody>
                    <a:bodyPr/>
                    <a:lstStyle/>
                    <a:p>
                      <a:endParaRPr lang="en-US" sz="1100">
                        <a:latin typeface="Bahnschrift"/>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F6F2CB"/>
                    </a:solidFill>
                  </a:tcPr>
                </a:tc>
                <a:tc>
                  <a:txBody>
                    <a:bodyPr/>
                    <a:lstStyle/>
                    <a:p>
                      <a:endParaRPr lang="en-US" sz="1100">
                        <a:latin typeface="Bahnschrift"/>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9350818"/>
                  </a:ext>
                </a:extLst>
              </a:tr>
              <a:tr h="285543">
                <a:tc>
                  <a:txBody>
                    <a:bodyPr/>
                    <a:lstStyle/>
                    <a:p>
                      <a:pPr lvl="0">
                        <a:buNone/>
                      </a:pPr>
                      <a:r>
                        <a:rPr lang="en-US" sz="1100">
                          <a:latin typeface="Bahnschrift"/>
                        </a:rPr>
                        <a:t>Start virtual classes on Planet Fitness app.</a:t>
                      </a:r>
                    </a:p>
                  </a:txBody>
                  <a:tcPr>
                    <a:lnL w="12700">
                      <a:solidFill>
                        <a:srgbClr val="7030A0"/>
                      </a:solidFill>
                    </a:lnL>
                    <a:lnR w="12700">
                      <a:solidFill>
                        <a:srgbClr val="7030A0"/>
                      </a:solidFill>
                    </a:lnR>
                    <a:lnT w="12700">
                      <a:solidFill>
                        <a:srgbClr val="7030A0"/>
                      </a:solidFill>
                    </a:lnT>
                    <a:lnB w="12700" cap="flat" cmpd="sng" algn="ctr">
                      <a:solidFill>
                        <a:srgbClr val="7030A0"/>
                      </a:solidFill>
                      <a:prstDash val="solid"/>
                      <a:round/>
                      <a:headEnd type="none" w="med" len="med"/>
                      <a:tailEnd type="none" w="med" len="med"/>
                    </a:lnB>
                    <a:lnTlToBr w="0">
                      <a:noFill/>
                    </a:lnTlToBr>
                    <a:lnBlToTr w="0">
                      <a:noFill/>
                    </a:lnBlToTr>
                  </a:tcPr>
                </a:tc>
                <a:tc>
                  <a:txBody>
                    <a:bodyPr/>
                    <a:lstStyle/>
                    <a:p>
                      <a:pPr lvl="0">
                        <a:buNone/>
                      </a:pPr>
                      <a:endParaRPr lang="en-US" sz="1100">
                        <a:latin typeface="Bahnschrift"/>
                      </a:endParaRPr>
                    </a:p>
                  </a:txBody>
                  <a:tcPr>
                    <a:lnL w="12700">
                      <a:solidFill>
                        <a:srgbClr val="7030A0"/>
                      </a:solidFill>
                    </a:lnL>
                    <a:lnR w="12700">
                      <a:solidFill>
                        <a:srgbClr val="7030A0"/>
                      </a:solidFill>
                    </a:lnR>
                    <a:lnT w="12700">
                      <a:solidFill>
                        <a:srgbClr val="7030A0"/>
                      </a:solidFill>
                    </a:lnT>
                    <a:lnB w="12700" cap="flat" cmpd="sng" algn="ctr">
                      <a:solidFill>
                        <a:srgbClr val="7030A0"/>
                      </a:solidFill>
                      <a:prstDash val="solid"/>
                      <a:round/>
                      <a:headEnd type="none" w="med" len="med"/>
                      <a:tailEnd type="none" w="med" len="med"/>
                    </a:lnB>
                    <a:lnTlToBr w="0">
                      <a:noFill/>
                    </a:lnTlToBr>
                    <a:lnBlToTr w="0">
                      <a:noFill/>
                    </a:lnBlToTr>
                  </a:tcPr>
                </a:tc>
                <a:tc>
                  <a:txBody>
                    <a:bodyPr/>
                    <a:lstStyle/>
                    <a:p>
                      <a:pPr lvl="0">
                        <a:buNone/>
                      </a:pPr>
                      <a:endParaRPr lang="en-US" sz="1100">
                        <a:latin typeface="Bahnschrift"/>
                      </a:endParaRPr>
                    </a:p>
                  </a:txBody>
                  <a:tcPr>
                    <a:lnL w="12700">
                      <a:solidFill>
                        <a:srgbClr val="7030A0"/>
                      </a:solidFill>
                    </a:lnL>
                    <a:lnR w="12700">
                      <a:solidFill>
                        <a:srgbClr val="7030A0"/>
                      </a:solidFill>
                    </a:lnR>
                    <a:lnT w="12700">
                      <a:solidFill>
                        <a:srgbClr val="7030A0"/>
                      </a:solidFill>
                    </a:lnT>
                    <a:lnB w="12700" cap="flat" cmpd="sng" algn="ctr">
                      <a:solidFill>
                        <a:srgbClr val="7030A0"/>
                      </a:solidFill>
                      <a:prstDash val="solid"/>
                      <a:round/>
                      <a:headEnd type="none" w="med" len="med"/>
                      <a:tailEnd type="none" w="med" len="med"/>
                    </a:lnB>
                    <a:lnTlToBr w="0">
                      <a:noFill/>
                    </a:lnTlToBr>
                    <a:lnBlToTr w="0">
                      <a:noFill/>
                    </a:lnBlToTr>
                  </a:tcPr>
                </a:tc>
                <a:tc>
                  <a:txBody>
                    <a:bodyPr/>
                    <a:lstStyle/>
                    <a:p>
                      <a:pPr lvl="0">
                        <a:buNone/>
                      </a:pPr>
                      <a:endParaRPr lang="en-US" sz="1100">
                        <a:latin typeface="Bahnschrift"/>
                      </a:endParaRPr>
                    </a:p>
                  </a:txBody>
                  <a:tcPr>
                    <a:lnL w="12700">
                      <a:solidFill>
                        <a:srgbClr val="7030A0"/>
                      </a:solidFill>
                    </a:lnL>
                    <a:lnR w="12700">
                      <a:solidFill>
                        <a:srgbClr val="7030A0"/>
                      </a:solidFill>
                    </a:lnR>
                    <a:lnT w="12700">
                      <a:solidFill>
                        <a:srgbClr val="7030A0"/>
                      </a:solidFill>
                    </a:lnT>
                    <a:lnB w="12700" cap="flat" cmpd="sng" algn="ctr">
                      <a:solidFill>
                        <a:srgbClr val="7030A0"/>
                      </a:solidFill>
                      <a:prstDash val="solid"/>
                      <a:round/>
                      <a:headEnd type="none" w="med" len="med"/>
                      <a:tailEnd type="none" w="med" len="med"/>
                    </a:lnB>
                    <a:lnTlToBr w="0">
                      <a:noFill/>
                    </a:lnTlToBr>
                    <a:lnBlToTr w="0">
                      <a:noFill/>
                    </a:lnBlToTr>
                  </a:tcPr>
                </a:tc>
                <a:tc>
                  <a:txBody>
                    <a:bodyPr/>
                    <a:lstStyle/>
                    <a:p>
                      <a:pPr lvl="0">
                        <a:buNone/>
                      </a:pPr>
                      <a:endParaRPr lang="en-US" sz="1100">
                        <a:latin typeface="Bahnschrift"/>
                      </a:endParaRPr>
                    </a:p>
                  </a:txBody>
                  <a:tcPr>
                    <a:lnL w="12700">
                      <a:solidFill>
                        <a:srgbClr val="7030A0"/>
                      </a:solidFill>
                    </a:lnL>
                    <a:lnR w="12700">
                      <a:solidFill>
                        <a:srgbClr val="7030A0"/>
                      </a:solidFill>
                    </a:lnR>
                    <a:lnT w="12700">
                      <a:solidFill>
                        <a:srgbClr val="7030A0"/>
                      </a:solidFill>
                    </a:lnT>
                    <a:lnB w="12700" cap="flat" cmpd="sng" algn="ctr">
                      <a:solidFill>
                        <a:srgbClr val="7030A0"/>
                      </a:solidFill>
                      <a:prstDash val="solid"/>
                      <a:round/>
                      <a:headEnd type="none" w="med" len="med"/>
                      <a:tailEnd type="none" w="med" len="med"/>
                    </a:lnB>
                    <a:lnTlToBr w="0">
                      <a:noFill/>
                    </a:lnTlToBr>
                    <a:lnBlToTr w="0">
                      <a:noFill/>
                    </a:lnBlToTr>
                    <a:solidFill>
                      <a:srgbClr val="F6F2CB"/>
                    </a:solidFill>
                  </a:tcPr>
                </a:tc>
                <a:tc>
                  <a:txBody>
                    <a:bodyPr/>
                    <a:lstStyle/>
                    <a:p>
                      <a:pPr lvl="0">
                        <a:buNone/>
                      </a:pPr>
                      <a:endParaRPr lang="en-US" sz="1100">
                        <a:latin typeface="Bahnschrift"/>
                      </a:endParaRPr>
                    </a:p>
                  </a:txBody>
                  <a:tcPr>
                    <a:lnL w="12700">
                      <a:solidFill>
                        <a:srgbClr val="7030A0"/>
                      </a:solidFill>
                    </a:lnL>
                    <a:lnR w="12700">
                      <a:solidFill>
                        <a:srgbClr val="7030A0"/>
                      </a:solidFill>
                    </a:lnR>
                    <a:lnT w="12700">
                      <a:solidFill>
                        <a:srgbClr val="7030A0"/>
                      </a:solidFill>
                    </a:lnT>
                    <a:lnB w="12700" cap="flat" cmpd="sng" algn="ctr">
                      <a:solidFill>
                        <a:srgbClr val="7030A0"/>
                      </a:solidFill>
                      <a:prstDash val="solid"/>
                      <a:round/>
                      <a:headEnd type="none" w="med" len="med"/>
                      <a:tailEnd type="none" w="med" len="med"/>
                    </a:lnB>
                    <a:lnTlToBr w="0">
                      <a:noFill/>
                    </a:lnTlToBr>
                    <a:lnBlToTr w="0">
                      <a:noFill/>
                    </a:lnBlToTr>
                    <a:solidFill>
                      <a:srgbClr val="F6F2CB"/>
                    </a:solidFill>
                  </a:tcPr>
                </a:tc>
                <a:extLst>
                  <a:ext uri="{0D108BD9-81ED-4DB2-BD59-A6C34878D82A}">
                    <a16:rowId xmlns:a16="http://schemas.microsoft.com/office/drawing/2014/main" val="3181913027"/>
                  </a:ext>
                </a:extLst>
              </a:tr>
              <a:tr h="510133">
                <a:tc>
                  <a:txBody>
                    <a:bodyPr/>
                    <a:lstStyle/>
                    <a:p>
                      <a:pPr lvl="0">
                        <a:buNone/>
                      </a:pPr>
                      <a:r>
                        <a:rPr lang="en-US" sz="1100">
                          <a:latin typeface="Bahnschrift"/>
                        </a:rPr>
                        <a:t>Market  promote by offering discounts and working with gym influencers.</a:t>
                      </a:r>
                    </a:p>
                  </a:txBody>
                  <a:tcPr>
                    <a:lnL w="12700">
                      <a:solidFill>
                        <a:srgbClr val="7030A0"/>
                      </a:solidFill>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0">
                      <a:noFill/>
                    </a:lnTlToBr>
                    <a:lnBlToTr w="0">
                      <a:noFill/>
                    </a:lnBlToTr>
                  </a:tcPr>
                </a:tc>
                <a:tc>
                  <a:txBody>
                    <a:bodyPr/>
                    <a:lstStyle/>
                    <a:p>
                      <a:pPr lvl="0">
                        <a:buNone/>
                      </a:pPr>
                      <a:endParaRPr lang="en-US" sz="1100">
                        <a:latin typeface="Bahnschrift"/>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0">
                      <a:noFill/>
                    </a:lnTlToBr>
                    <a:lnBlToTr w="0">
                      <a:noFill/>
                    </a:lnBlToTr>
                  </a:tcPr>
                </a:tc>
                <a:tc>
                  <a:txBody>
                    <a:bodyPr/>
                    <a:lstStyle/>
                    <a:p>
                      <a:pPr lvl="0">
                        <a:buNone/>
                      </a:pPr>
                      <a:endParaRPr lang="en-US" sz="1100">
                        <a:latin typeface="Bahnschrift"/>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0">
                      <a:noFill/>
                    </a:lnTlToBr>
                    <a:lnBlToTr w="0">
                      <a:noFill/>
                    </a:lnBlToTr>
                  </a:tcPr>
                </a:tc>
                <a:tc>
                  <a:txBody>
                    <a:bodyPr/>
                    <a:lstStyle/>
                    <a:p>
                      <a:pPr lvl="0">
                        <a:buNone/>
                      </a:pPr>
                      <a:endParaRPr lang="en-US" sz="1100">
                        <a:latin typeface="Bahnschrift"/>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0">
                      <a:noFill/>
                    </a:lnTlToBr>
                    <a:lnBlToTr w="0">
                      <a:noFill/>
                    </a:lnBlToTr>
                    <a:solidFill>
                      <a:srgbClr val="F6F2CB"/>
                    </a:solidFill>
                  </a:tcPr>
                </a:tc>
                <a:tc>
                  <a:txBody>
                    <a:bodyPr/>
                    <a:lstStyle/>
                    <a:p>
                      <a:pPr lvl="0">
                        <a:buNone/>
                      </a:pPr>
                      <a:endParaRPr lang="en-US" sz="1100">
                        <a:latin typeface="Bahnschrift"/>
                      </a:endParaRPr>
                    </a:p>
                  </a:txBody>
                  <a:tcP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0">
                      <a:noFill/>
                    </a:lnTlToBr>
                    <a:lnBlToTr w="0">
                      <a:noFill/>
                    </a:lnBlToTr>
                  </a:tcPr>
                </a:tc>
                <a:tc>
                  <a:txBody>
                    <a:bodyPr/>
                    <a:lstStyle/>
                    <a:p>
                      <a:pPr lvl="0">
                        <a:buNone/>
                      </a:pPr>
                      <a:endParaRPr lang="en-US" sz="1100">
                        <a:latin typeface="Bahnschrift"/>
                      </a:endParaRPr>
                    </a:p>
                  </a:txBody>
                  <a:tcPr>
                    <a:lnL w="12700" cap="flat" cmpd="sng" algn="ctr">
                      <a:solidFill>
                        <a:srgbClr val="7030A0"/>
                      </a:solidFill>
                      <a:prstDash val="solid"/>
                      <a:round/>
                      <a:headEnd type="none" w="med" len="med"/>
                      <a:tailEnd type="none" w="med" len="med"/>
                    </a:lnL>
                    <a:lnR w="12700">
                      <a:solidFill>
                        <a:srgbClr val="7030A0"/>
                      </a:solidFill>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lnTlToBr w="0">
                      <a:noFill/>
                    </a:lnTlToBr>
                    <a:lnBlToTr w="0">
                      <a:noFill/>
                    </a:lnBlToTr>
                    <a:solidFill>
                      <a:srgbClr val="F6F2CB"/>
                    </a:solidFill>
                  </a:tcPr>
                </a:tc>
                <a:extLst>
                  <a:ext uri="{0D108BD9-81ED-4DB2-BD59-A6C34878D82A}">
                    <a16:rowId xmlns:a16="http://schemas.microsoft.com/office/drawing/2014/main" val="4253335057"/>
                  </a:ext>
                </a:extLst>
              </a:tr>
              <a:tr h="655070">
                <a:tc>
                  <a:txBody>
                    <a:bodyPr/>
                    <a:lstStyle/>
                    <a:p>
                      <a:pPr lvl="0">
                        <a:buNone/>
                      </a:pPr>
                      <a:r>
                        <a:rPr lang="en-US" sz="1100">
                          <a:latin typeface="Bahnschrift"/>
                        </a:rPr>
                        <a:t>Monitor consumer feedback/concerns &amp; address them. lso monitor performance and effectiveness from changes. </a:t>
                      </a:r>
                    </a:p>
                  </a:txBody>
                  <a:tcPr>
                    <a:lnL w="12700">
                      <a:solidFill>
                        <a:srgbClr val="7030A0"/>
                      </a:solidFill>
                    </a:lnL>
                    <a:lnR w="12700">
                      <a:solidFill>
                        <a:srgbClr val="7030A0"/>
                      </a:solidFill>
                    </a:lnR>
                    <a:lnT w="12700">
                      <a:solidFill>
                        <a:srgbClr val="7030A0"/>
                      </a:solidFill>
                    </a:lnT>
                    <a:lnB w="12700">
                      <a:solidFill>
                        <a:srgbClr val="7030A0"/>
                      </a:solidFill>
                    </a:lnB>
                    <a:lnTlToBr w="0">
                      <a:noFill/>
                    </a:lnTlToBr>
                    <a:lnBlToTr w="0">
                      <a:noFill/>
                    </a:lnBlToTr>
                  </a:tcPr>
                </a:tc>
                <a:tc>
                  <a:txBody>
                    <a:bodyPr/>
                    <a:lstStyle/>
                    <a:p>
                      <a:pPr lvl="0">
                        <a:buNone/>
                      </a:pPr>
                      <a:endParaRPr lang="en-US" sz="1100">
                        <a:latin typeface="Bahnschrift"/>
                      </a:endParaRPr>
                    </a:p>
                  </a:txBody>
                  <a:tcPr>
                    <a:lnL w="12700">
                      <a:solidFill>
                        <a:srgbClr val="7030A0"/>
                      </a:solidFill>
                    </a:lnL>
                    <a:lnR w="12700">
                      <a:solidFill>
                        <a:srgbClr val="7030A0"/>
                      </a:solidFill>
                    </a:lnR>
                    <a:lnT w="12700">
                      <a:solidFill>
                        <a:srgbClr val="7030A0"/>
                      </a:solidFill>
                    </a:lnT>
                    <a:lnB w="12700">
                      <a:solidFill>
                        <a:srgbClr val="7030A0"/>
                      </a:solidFill>
                    </a:lnB>
                    <a:lnTlToBr w="0">
                      <a:noFill/>
                    </a:lnTlToBr>
                    <a:lnBlToTr w="0">
                      <a:noFill/>
                    </a:lnBlToTr>
                  </a:tcPr>
                </a:tc>
                <a:tc>
                  <a:txBody>
                    <a:bodyPr/>
                    <a:lstStyle/>
                    <a:p>
                      <a:pPr lvl="0">
                        <a:buNone/>
                      </a:pPr>
                      <a:endParaRPr lang="en-US" sz="1100">
                        <a:latin typeface="Bahnschrift"/>
                      </a:endParaRPr>
                    </a:p>
                  </a:txBody>
                  <a:tcPr>
                    <a:lnL w="12700">
                      <a:solidFill>
                        <a:srgbClr val="7030A0"/>
                      </a:solidFill>
                    </a:lnL>
                    <a:lnR w="12700">
                      <a:solidFill>
                        <a:srgbClr val="7030A0"/>
                      </a:solidFill>
                    </a:lnR>
                    <a:lnT w="12700">
                      <a:solidFill>
                        <a:srgbClr val="7030A0"/>
                      </a:solidFill>
                    </a:lnT>
                    <a:lnB w="12700">
                      <a:solidFill>
                        <a:srgbClr val="7030A0"/>
                      </a:solidFill>
                    </a:lnB>
                    <a:lnTlToBr w="0">
                      <a:noFill/>
                    </a:lnTlToBr>
                    <a:lnBlToTr w="0">
                      <a:noFill/>
                    </a:lnBlToTr>
                  </a:tcPr>
                </a:tc>
                <a:tc>
                  <a:txBody>
                    <a:bodyPr/>
                    <a:lstStyle/>
                    <a:p>
                      <a:pPr lvl="0">
                        <a:buNone/>
                      </a:pPr>
                      <a:endParaRPr lang="en-US" sz="1100">
                        <a:latin typeface="Bahnschrift"/>
                      </a:endParaRPr>
                    </a:p>
                  </a:txBody>
                  <a:tcPr>
                    <a:lnL w="12700">
                      <a:solidFill>
                        <a:srgbClr val="7030A0"/>
                      </a:solidFill>
                    </a:lnL>
                    <a:lnR w="12700">
                      <a:solidFill>
                        <a:srgbClr val="7030A0"/>
                      </a:solidFill>
                    </a:lnR>
                    <a:lnT w="12700">
                      <a:solidFill>
                        <a:srgbClr val="7030A0"/>
                      </a:solidFill>
                    </a:lnT>
                    <a:lnB w="12700">
                      <a:solidFill>
                        <a:srgbClr val="7030A0"/>
                      </a:solidFill>
                    </a:lnB>
                    <a:lnTlToBr w="0">
                      <a:noFill/>
                    </a:lnTlToBr>
                    <a:lnBlToTr w="0">
                      <a:noFill/>
                    </a:lnBlToTr>
                    <a:solidFill>
                      <a:srgbClr val="F6F2CB"/>
                    </a:solidFill>
                  </a:tcPr>
                </a:tc>
                <a:tc>
                  <a:txBody>
                    <a:bodyPr/>
                    <a:lstStyle/>
                    <a:p>
                      <a:pPr lvl="0">
                        <a:buNone/>
                      </a:pPr>
                      <a:endParaRPr lang="en-US" sz="1100">
                        <a:latin typeface="Bahnschrift"/>
                      </a:endParaRPr>
                    </a:p>
                  </a:txBody>
                  <a:tcPr>
                    <a:lnL w="12700">
                      <a:solidFill>
                        <a:srgbClr val="7030A0"/>
                      </a:solidFill>
                    </a:lnL>
                    <a:lnR w="12700">
                      <a:solidFill>
                        <a:srgbClr val="7030A0"/>
                      </a:solidFill>
                    </a:lnR>
                    <a:lnT w="12700">
                      <a:solidFill>
                        <a:srgbClr val="7030A0"/>
                      </a:solidFill>
                    </a:lnT>
                    <a:lnB w="12700">
                      <a:solidFill>
                        <a:srgbClr val="7030A0"/>
                      </a:solidFill>
                    </a:lnB>
                    <a:lnTlToBr w="0">
                      <a:noFill/>
                    </a:lnTlToBr>
                    <a:lnBlToTr w="0">
                      <a:noFill/>
                    </a:lnBlToTr>
                  </a:tcPr>
                </a:tc>
                <a:tc>
                  <a:txBody>
                    <a:bodyPr/>
                    <a:lstStyle/>
                    <a:p>
                      <a:pPr lvl="0">
                        <a:buNone/>
                      </a:pPr>
                      <a:endParaRPr lang="en-US" sz="1100">
                        <a:latin typeface="Bahnschrift"/>
                      </a:endParaRPr>
                    </a:p>
                  </a:txBody>
                  <a:tcPr>
                    <a:lnL w="12700">
                      <a:solidFill>
                        <a:srgbClr val="7030A0"/>
                      </a:solidFill>
                    </a:lnL>
                    <a:lnR w="12700">
                      <a:solidFill>
                        <a:srgbClr val="7030A0"/>
                      </a:solidFill>
                    </a:lnR>
                    <a:lnT w="12700">
                      <a:solidFill>
                        <a:srgbClr val="7030A0"/>
                      </a:solidFill>
                    </a:lnT>
                    <a:lnB w="12700">
                      <a:solidFill>
                        <a:srgbClr val="7030A0"/>
                      </a:solidFill>
                    </a:lnB>
                    <a:lnTlToBr w="0">
                      <a:noFill/>
                    </a:lnTlToBr>
                    <a:lnBlToTr w="0">
                      <a:noFill/>
                    </a:lnBlToTr>
                    <a:solidFill>
                      <a:srgbClr val="F6F2CB"/>
                    </a:solidFill>
                  </a:tcPr>
                </a:tc>
                <a:extLst>
                  <a:ext uri="{0D108BD9-81ED-4DB2-BD59-A6C34878D82A}">
                    <a16:rowId xmlns:a16="http://schemas.microsoft.com/office/drawing/2014/main" val="3666082079"/>
                  </a:ext>
                </a:extLst>
              </a:tr>
            </a:tbl>
          </a:graphicData>
        </a:graphic>
      </p:graphicFrame>
      <p:sp>
        <p:nvSpPr>
          <p:cNvPr id="13" name="TextBox 12">
            <a:extLst>
              <a:ext uri="{FF2B5EF4-FFF2-40B4-BE49-F238E27FC236}">
                <a16:creationId xmlns:a16="http://schemas.microsoft.com/office/drawing/2014/main" id="{266937B3-BF93-C5B4-377C-D6D33FB16494}"/>
              </a:ext>
            </a:extLst>
          </p:cNvPr>
          <p:cNvSpPr txBox="1"/>
          <p:nvPr/>
        </p:nvSpPr>
        <p:spPr>
          <a:xfrm>
            <a:off x="6494357" y="496983"/>
            <a:ext cx="2620927" cy="4568145"/>
          </a:xfrm>
          <a:prstGeom prst="rect">
            <a:avLst/>
          </a:prstGeom>
          <a:solidFill>
            <a:srgbClr val="E4DEED"/>
          </a:solidFill>
          <a:ln>
            <a:solidFill>
              <a:srgbClr val="7030A0"/>
            </a:solidFill>
          </a:ln>
        </p:spPr>
        <p:txBody>
          <a:bodyPr wrap="square" rtlCol="0">
            <a:spAutoFit/>
          </a:bodyPr>
          <a:lstStyle/>
          <a:p>
            <a:endParaRPr lang="en-US"/>
          </a:p>
        </p:txBody>
      </p:sp>
      <p:sp>
        <p:nvSpPr>
          <p:cNvPr id="15" name="TextBox 14">
            <a:extLst>
              <a:ext uri="{FF2B5EF4-FFF2-40B4-BE49-F238E27FC236}">
                <a16:creationId xmlns:a16="http://schemas.microsoft.com/office/drawing/2014/main" id="{EEF1F295-80DD-4DBC-36B4-2F83A3A25684}"/>
              </a:ext>
            </a:extLst>
          </p:cNvPr>
          <p:cNvSpPr txBox="1"/>
          <p:nvPr/>
        </p:nvSpPr>
        <p:spPr>
          <a:xfrm>
            <a:off x="6452911" y="459710"/>
            <a:ext cx="2764179" cy="5339923"/>
          </a:xfrm>
          <a:prstGeom prst="rect">
            <a:avLst/>
          </a:prstGeom>
          <a:noFill/>
        </p:spPr>
        <p:txBody>
          <a:bodyPr wrap="square" lIns="91440" tIns="45720" rIns="91440" bIns="45720" anchor="t">
            <a:spAutoFit/>
          </a:bodyPr>
          <a:lstStyle/>
          <a:p>
            <a:r>
              <a:rPr lang="en-US" sz="1100" b="1">
                <a:solidFill>
                  <a:srgbClr val="7030A0"/>
                </a:solidFill>
                <a:latin typeface="Bahnschrift"/>
              </a:rPr>
              <a:t>Increasing Membership options and fees:</a:t>
            </a:r>
          </a:p>
          <a:p>
            <a:endParaRPr lang="en-US" sz="1100">
              <a:latin typeface="Bahnschrift"/>
            </a:endParaRPr>
          </a:p>
          <a:p>
            <a:r>
              <a:rPr lang="en-US" sz="1100">
                <a:highlight>
                  <a:srgbClr val="F7F2A9"/>
                </a:highlight>
                <a:latin typeface="Bahnschrift"/>
              </a:rPr>
              <a:t>Risk:</a:t>
            </a:r>
            <a:r>
              <a:rPr lang="en-US" sz="1100">
                <a:latin typeface="Bahnschrift"/>
              </a:rPr>
              <a:t> Possible disapproval from current members results in fee increases.</a:t>
            </a:r>
            <a:endParaRPr lang="en-US"/>
          </a:p>
          <a:p>
            <a:r>
              <a:rPr lang="en-US" sz="1100">
                <a:highlight>
                  <a:srgbClr val="F7F2A8"/>
                </a:highlight>
                <a:latin typeface="Bahnschrift"/>
              </a:rPr>
              <a:t>Mitigation: </a:t>
            </a:r>
            <a:r>
              <a:rPr lang="en-US" sz="1100">
                <a:latin typeface="Bahnschrift"/>
              </a:rPr>
              <a:t>Provide a transition phase and thoroughly explain the changes to the members, emphasizing the benefits that will be gained. </a:t>
            </a:r>
            <a:endParaRPr lang="en-US"/>
          </a:p>
          <a:p>
            <a:r>
              <a:rPr lang="en-US" sz="1100">
                <a:highlight>
                  <a:srgbClr val="F7F2A8"/>
                </a:highlight>
                <a:latin typeface="Bahnschrift"/>
              </a:rPr>
              <a:t>Constraint: </a:t>
            </a:r>
            <a:r>
              <a:rPr lang="en-US" sz="1100">
                <a:latin typeface="Bahnschrift"/>
              </a:rPr>
              <a:t>Laws restricting fee increases.</a:t>
            </a:r>
            <a:endParaRPr lang="en-US"/>
          </a:p>
          <a:p>
            <a:r>
              <a:rPr lang="en-US" sz="1100">
                <a:highlight>
                  <a:srgbClr val="F7F2A8"/>
                </a:highlight>
                <a:latin typeface="Bahnschrift"/>
              </a:rPr>
              <a:t>Addressing: </a:t>
            </a:r>
            <a:r>
              <a:rPr lang="en-US" sz="1100">
                <a:latin typeface="Bahnschrift"/>
              </a:rPr>
              <a:t>Make sure all fee adjustments adhere to laws, and have a legal team assess the pricing change.</a:t>
            </a:r>
            <a:endParaRPr lang="en-US"/>
          </a:p>
          <a:p>
            <a:endParaRPr lang="en-US" sz="1100">
              <a:latin typeface="Bahnschrift" panose="020B0502040204020203" pitchFamily="34" charset="0"/>
            </a:endParaRPr>
          </a:p>
          <a:p>
            <a:r>
              <a:rPr lang="en-US" sz="1100" b="1">
                <a:solidFill>
                  <a:srgbClr val="7030A0"/>
                </a:solidFill>
                <a:latin typeface="Bahnschrift"/>
              </a:rPr>
              <a:t>Research and Development for Equipment and Services:</a:t>
            </a:r>
            <a:endParaRPr lang="en-US" sz="1100" b="1">
              <a:solidFill>
                <a:srgbClr val="7030A0"/>
              </a:solidFill>
              <a:latin typeface="Bahnschrift" panose="020B0502040204020203" pitchFamily="34" charset="0"/>
            </a:endParaRPr>
          </a:p>
          <a:p>
            <a:endParaRPr lang="en-US" sz="1100">
              <a:latin typeface="Bahnschrift"/>
            </a:endParaRPr>
          </a:p>
          <a:p>
            <a:r>
              <a:rPr lang="en-US" sz="1100">
                <a:highlight>
                  <a:srgbClr val="F7F2A8"/>
                </a:highlight>
                <a:latin typeface="Bahnschrift"/>
              </a:rPr>
              <a:t>Risk: </a:t>
            </a:r>
            <a:r>
              <a:rPr lang="en-US" sz="1100">
                <a:latin typeface="Bahnschrift"/>
              </a:rPr>
              <a:t>Technology development requires a lot of money and time.</a:t>
            </a:r>
          </a:p>
          <a:p>
            <a:r>
              <a:rPr lang="en-US" sz="1100">
                <a:highlight>
                  <a:srgbClr val="F7F2A8"/>
                </a:highlight>
                <a:latin typeface="Bahnschrift"/>
              </a:rPr>
              <a:t>Mitigation: </a:t>
            </a:r>
            <a:r>
              <a:rPr lang="en-US" sz="1100">
                <a:latin typeface="Bahnschrift"/>
              </a:rPr>
              <a:t>To control expenses, create a thorough cost-benefit analysis.</a:t>
            </a:r>
          </a:p>
          <a:p>
            <a:r>
              <a:rPr lang="en-US" sz="1100">
                <a:highlight>
                  <a:srgbClr val="F7F2A8"/>
                </a:highlight>
                <a:latin typeface="Bahnschrift"/>
              </a:rPr>
              <a:t>Constraint: </a:t>
            </a:r>
            <a:r>
              <a:rPr lang="en-US" sz="1100">
                <a:latin typeface="Bahnschrift"/>
              </a:rPr>
              <a:t>choosing the right technological partners.</a:t>
            </a:r>
          </a:p>
          <a:p>
            <a:r>
              <a:rPr lang="en-US" sz="1100">
                <a:highlight>
                  <a:srgbClr val="F7F2A8"/>
                </a:highlight>
                <a:latin typeface="Bahnschrift"/>
              </a:rPr>
              <a:t>Addressing: </a:t>
            </a:r>
            <a:r>
              <a:rPr lang="en-US" sz="1100">
                <a:latin typeface="Bahnschrift"/>
                <a:cs typeface="Baghdad"/>
              </a:rPr>
              <a:t>Apply strict criteria when choosing a technological partner, taking reputation, cost, and experience into account.</a:t>
            </a:r>
          </a:p>
          <a:p>
            <a:endParaRPr lang="en-US" sz="1100">
              <a:latin typeface="Bahnschrift" panose="020B0502040204020203" pitchFamily="34" charset="0"/>
              <a:cs typeface="Baghdad" pitchFamily="2" charset="-78"/>
            </a:endParaRPr>
          </a:p>
          <a:p>
            <a:endParaRPr lang="en-US" sz="1100"/>
          </a:p>
          <a:p>
            <a:endParaRPr lang="en-US" sz="1100"/>
          </a:p>
          <a:p>
            <a:endParaRPr lang="en-US" sz="1100"/>
          </a:p>
        </p:txBody>
      </p:sp>
      <p:sp>
        <p:nvSpPr>
          <p:cNvPr id="9" name="Google Shape;383;p26">
            <a:extLst>
              <a:ext uri="{FF2B5EF4-FFF2-40B4-BE49-F238E27FC236}">
                <a16:creationId xmlns:a16="http://schemas.microsoft.com/office/drawing/2014/main" id="{22447E2F-3C6A-74E5-85B1-AC77F5830B4E}"/>
              </a:ext>
            </a:extLst>
          </p:cNvPr>
          <p:cNvSpPr/>
          <p:nvPr/>
        </p:nvSpPr>
        <p:spPr>
          <a:xfrm>
            <a:off x="9503760" y="3434035"/>
            <a:ext cx="552600" cy="552600"/>
          </a:xfrm>
          <a:prstGeom prst="mathMultiply">
            <a:avLst>
              <a:gd name="adj1" fmla="val 23520"/>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84;p26">
            <a:extLst>
              <a:ext uri="{FF2B5EF4-FFF2-40B4-BE49-F238E27FC236}">
                <a16:creationId xmlns:a16="http://schemas.microsoft.com/office/drawing/2014/main" id="{C1B0572C-3699-097B-2A09-6CC6A8C29BE2}"/>
              </a:ext>
            </a:extLst>
          </p:cNvPr>
          <p:cNvSpPr/>
          <p:nvPr/>
        </p:nvSpPr>
        <p:spPr>
          <a:xfrm>
            <a:off x="9862061" y="3433725"/>
            <a:ext cx="552600" cy="552600"/>
          </a:xfrm>
          <a:prstGeom prst="mathMultiply">
            <a:avLst>
              <a:gd name="adj1" fmla="val 23520"/>
            </a:avLst>
          </a:pr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8877818"/>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Hazard Analysis and Risk Assessment Consulting by Slidesgo">
  <a:themeElements>
    <a:clrScheme name="Simple Light">
      <a:dk1>
        <a:srgbClr val="FFFFFF"/>
      </a:dk1>
      <a:lt1>
        <a:srgbClr val="000000"/>
      </a:lt1>
      <a:dk2>
        <a:srgbClr val="666666"/>
      </a:dk2>
      <a:lt2>
        <a:srgbClr val="FF5E45"/>
      </a:lt2>
      <a:accent1>
        <a:srgbClr val="FFCF45"/>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8AEFE897EAEC41A8BA27B46D3CFCB6" ma:contentTypeVersion="3" ma:contentTypeDescription="Create a new document." ma:contentTypeScope="" ma:versionID="3a64140bacbc5b0c84a9c0ee453448b7">
  <xsd:schema xmlns:xsd="http://www.w3.org/2001/XMLSchema" xmlns:xs="http://www.w3.org/2001/XMLSchema" xmlns:p="http://schemas.microsoft.com/office/2006/metadata/properties" xmlns:ns3="005f867a-a163-44b5-8475-6e4b8f4aa0e6" targetNamespace="http://schemas.microsoft.com/office/2006/metadata/properties" ma:root="true" ma:fieldsID="0a7d7d69ea0829e2d3e787e404515bab" ns3:_="">
    <xsd:import namespace="005f867a-a163-44b5-8475-6e4b8f4aa0e6"/>
    <xsd:element name="properties">
      <xsd:complexType>
        <xsd:sequence>
          <xsd:element name="documentManagement">
            <xsd:complexType>
              <xsd:all>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5f867a-a163-44b5-8475-6e4b8f4aa0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17939B-DA92-4965-AFEE-2330C96C0039}">
  <ds:schemaRefs>
    <ds:schemaRef ds:uri="http://schemas.microsoft.com/sharepoint/v3/contenttype/forms"/>
  </ds:schemaRefs>
</ds:datastoreItem>
</file>

<file path=customXml/itemProps2.xml><?xml version="1.0" encoding="utf-8"?>
<ds:datastoreItem xmlns:ds="http://schemas.openxmlformats.org/officeDocument/2006/customXml" ds:itemID="{8BDF8F0B-5930-4D52-A859-A061493194A0}">
  <ds:schemaRefs>
    <ds:schemaRef ds:uri="http://schemas.microsoft.com/office/2006/documentManagement/types"/>
    <ds:schemaRef ds:uri="http://purl.org/dc/terms/"/>
    <ds:schemaRef ds:uri="http://purl.org/dc/elements/1.1/"/>
    <ds:schemaRef ds:uri="http://schemas.microsoft.com/office/infopath/2007/PartnerControls"/>
    <ds:schemaRef ds:uri="http://www.w3.org/XML/1998/namespace"/>
    <ds:schemaRef ds:uri="http://schemas.openxmlformats.org/package/2006/metadata/core-properties"/>
    <ds:schemaRef ds:uri="005f867a-a163-44b5-8475-6e4b8f4aa0e6"/>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38DAD142-C28E-42B6-8BBF-CADCECAADEDF}">
  <ds:schemaRefs>
    <ds:schemaRef ds:uri="005f867a-a163-44b5-8475-6e4b8f4aa0e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{123F3BEB-DBA0-9149-B7A8-48EB4D0075F2}tf10001119</Template>
  <TotalTime>0</TotalTime>
  <Words>3178</Words>
  <Application>Microsoft Office PowerPoint</Application>
  <PresentationFormat>On-screen Show (16:9)</PresentationFormat>
  <Paragraphs>243</Paragraphs>
  <Slides>11</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Calibri</vt:lpstr>
      <vt:lpstr>Open Sans</vt:lpstr>
      <vt:lpstr>Arial,Sans-Serif</vt:lpstr>
      <vt:lpstr>Arimo</vt:lpstr>
      <vt:lpstr>Arial</vt:lpstr>
      <vt:lpstr>Oswald</vt:lpstr>
      <vt:lpstr>Bahnschrift</vt:lpstr>
      <vt:lpstr>Hazard Analysis and Risk Assessment Consulting by Slidesgo</vt:lpstr>
      <vt:lpstr>Planet Fitness Gyms &amp; Fitness Clubs: Company Analysis and Industry Insights </vt:lpstr>
      <vt:lpstr>PowerPoint Presentation</vt:lpstr>
      <vt:lpstr>PowerPoint Presentation</vt:lpstr>
      <vt:lpstr>Determining Market Dynamics Through Porter's Five Forces &amp; Key Players </vt:lpstr>
      <vt:lpstr>PowerPoint Presentation</vt:lpstr>
      <vt:lpstr>Customers</vt:lpstr>
      <vt:lpstr>PowerPoint Presentation</vt:lpstr>
      <vt:lpstr>Recommendation: Retention and Growth of Customer Base by Increasing Products and Services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HAZARD ANALYSIS AND RISK ASSESSMENT CONSULTING</dc:title>
  <dc:creator>Philip Ozog</dc:creator>
  <cp:lastModifiedBy>Philip Ozog</cp:lastModifiedBy>
  <cp:revision>4</cp:revision>
  <dcterms:modified xsi:type="dcterms:W3CDTF">2025-09-07T04:16:36Z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0x010100F28AEFE897EAEC41A8BA27B46D3CFCB6</vt:lpwstr>
  </property>
</Properties>
</file>